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4"/>
  </p:notesMasterIdLst>
  <p:sldIdLst>
    <p:sldId id="2147375279" r:id="rId2"/>
    <p:sldId id="2147375273" r:id="rId3"/>
    <p:sldId id="2147375274" r:id="rId4"/>
    <p:sldId id="2147375245" r:id="rId5"/>
    <p:sldId id="2147375247" r:id="rId6"/>
    <p:sldId id="2147375205" r:id="rId7"/>
    <p:sldId id="2147375206" r:id="rId8"/>
    <p:sldId id="2147375207" r:id="rId9"/>
    <p:sldId id="2147375268" r:id="rId10"/>
    <p:sldId id="2147375209" r:id="rId11"/>
    <p:sldId id="2147375248" r:id="rId12"/>
    <p:sldId id="2147375285" r:id="rId13"/>
    <p:sldId id="2147375286" r:id="rId14"/>
    <p:sldId id="2147375211" r:id="rId15"/>
    <p:sldId id="2147375253" r:id="rId16"/>
    <p:sldId id="2147375250" r:id="rId17"/>
    <p:sldId id="2147375282" r:id="rId18"/>
    <p:sldId id="2147375283" r:id="rId19"/>
    <p:sldId id="2147375280" r:id="rId20"/>
    <p:sldId id="2147375281" r:id="rId21"/>
    <p:sldId id="2147375197" r:id="rId22"/>
    <p:sldId id="2147375198" r:id="rId23"/>
    <p:sldId id="2147375287" r:id="rId24"/>
    <p:sldId id="2147375251" r:id="rId25"/>
    <p:sldId id="540" r:id="rId26"/>
    <p:sldId id="2147375202" r:id="rId27"/>
    <p:sldId id="2147375269" r:id="rId28"/>
    <p:sldId id="2147375213" r:id="rId29"/>
    <p:sldId id="2147375271" r:id="rId30"/>
    <p:sldId id="2147375276" r:id="rId31"/>
    <p:sldId id="2147375215" r:id="rId32"/>
    <p:sldId id="2147375270" r:id="rId33"/>
    <p:sldId id="2147375254" r:id="rId34"/>
    <p:sldId id="2147375232" r:id="rId35"/>
    <p:sldId id="2147375216" r:id="rId36"/>
    <p:sldId id="2147375219" r:id="rId37"/>
    <p:sldId id="2147375220" r:id="rId38"/>
    <p:sldId id="2147375222" r:id="rId39"/>
    <p:sldId id="2147375237" r:id="rId40"/>
    <p:sldId id="2147375258" r:id="rId41"/>
    <p:sldId id="2147375221" r:id="rId42"/>
    <p:sldId id="2147375257" r:id="rId43"/>
    <p:sldId id="2147375228" r:id="rId44"/>
    <p:sldId id="2147375263" r:id="rId45"/>
    <p:sldId id="2147375261" r:id="rId46"/>
    <p:sldId id="2147375264" r:id="rId47"/>
    <p:sldId id="2147375275" r:id="rId48"/>
    <p:sldId id="2147375265" r:id="rId49"/>
    <p:sldId id="2147375267" r:id="rId50"/>
    <p:sldId id="2147375272" r:id="rId51"/>
    <p:sldId id="2147375277" r:id="rId52"/>
    <p:sldId id="2147375284" r:id="rId5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490EF0-F33E-4F47-A7CF-A7D73BB37F39}" v="16" dt="2023-09-11T12:06:30.52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6DEE4"/>
          </a:solidFill>
        </a:fill>
      </a:tcStyle>
    </a:wholeTbl>
    <a:band2H>
      <a:tcTxStyle/>
      <a:tcStyle>
        <a:tcBdr/>
        <a:fill>
          <a:solidFill>
            <a:srgbClr val="ECEFF2"/>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AD1CB"/>
          </a:solidFill>
        </a:fill>
      </a:tcStyle>
    </a:wholeTbl>
    <a:band2H>
      <a:tcTxStyle/>
      <a:tcStyle>
        <a:tcBdr/>
        <a:fill>
          <a:solidFill>
            <a:srgbClr val="FCE9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E4E4"/>
          </a:solidFill>
        </a:fill>
      </a:tcStyle>
    </a:wholeTbl>
    <a:band2H>
      <a:tcTxStyle/>
      <a:tcStyle>
        <a:tcBdr/>
        <a:fill>
          <a:solidFill>
            <a:srgbClr val="F2F2F2"/>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xfrm>
            <a:off x="1143000" y="685800"/>
            <a:ext cx="4572000" cy="3429000"/>
          </a:xfrm>
          <a:prstGeom prst="rect">
            <a:avLst/>
          </a:prstGeom>
        </p:spPr>
        <p:txBody>
          <a:bodyPr/>
          <a:lstStyle/>
          <a:p>
            <a:endParaRPr/>
          </a:p>
        </p:txBody>
      </p:sp>
      <p:sp>
        <p:nvSpPr>
          <p:cNvPr id="328" name="Shape 3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662209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65360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53998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483914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23831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544515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el en tekst - V1a">
    <p:spTree>
      <p:nvGrpSpPr>
        <p:cNvPr id="1" name=""/>
        <p:cNvGrpSpPr/>
        <p:nvPr/>
      </p:nvGrpSpPr>
      <p:grpSpPr>
        <a:xfrm>
          <a:off x="0" y="0"/>
          <a:ext cx="0" cy="0"/>
          <a:chOff x="0" y="0"/>
          <a:chExt cx="0" cy="0"/>
        </a:xfrm>
      </p:grpSpPr>
      <p:pic>
        <p:nvPicPr>
          <p:cNvPr id="55" name="Picture 16" descr="Picture 16"/>
          <p:cNvPicPr>
            <a:picLocks noChangeAspect="1"/>
          </p:cNvPicPr>
          <p:nvPr/>
        </p:nvPicPr>
        <p:blipFill>
          <a:blip r:embed="rId2"/>
          <a:stretch>
            <a:fillRect/>
          </a:stretch>
        </p:blipFill>
        <p:spPr>
          <a:xfrm>
            <a:off x="-71741" y="-87089"/>
            <a:ext cx="1678459" cy="6544151"/>
          </a:xfrm>
          <a:prstGeom prst="rect">
            <a:avLst/>
          </a:prstGeom>
          <a:ln w="12700">
            <a:miter lim="400000"/>
          </a:ln>
        </p:spPr>
      </p:pic>
      <p:sp>
        <p:nvSpPr>
          <p:cNvPr id="56" name="Rectangle 17"/>
          <p:cNvSpPr/>
          <p:nvPr/>
        </p:nvSpPr>
        <p:spPr>
          <a:xfrm>
            <a:off x="-55055" y="-87089"/>
            <a:ext cx="2465934" cy="6858001"/>
          </a:xfrm>
          <a:prstGeom prst="rect">
            <a:avLst/>
          </a:prstGeom>
          <a:solidFill>
            <a:srgbClr val="000000">
              <a:alpha val="25125"/>
            </a:srgbClr>
          </a:solidFill>
          <a:ln w="12700">
            <a:miter lim="400000"/>
          </a:ln>
        </p:spPr>
        <p:txBody>
          <a:bodyPr lIns="45719" rIns="45719" anchor="ctr"/>
          <a:lstStyle/>
          <a:p>
            <a:pPr algn="ctr">
              <a:defRPr>
                <a:solidFill>
                  <a:srgbClr val="FFFFFF"/>
                </a:solidFill>
              </a:defRPr>
            </a:pPr>
            <a:endParaRPr dirty="0"/>
          </a:p>
        </p:txBody>
      </p:sp>
      <p:sp>
        <p:nvSpPr>
          <p:cNvPr id="57" name="Rectangle 11"/>
          <p:cNvSpPr/>
          <p:nvPr/>
        </p:nvSpPr>
        <p:spPr>
          <a:xfrm>
            <a:off x="-81889" y="-87089"/>
            <a:ext cx="12294442" cy="6965561"/>
          </a:xfrm>
          <a:custGeom>
            <a:avLst/>
            <a:gdLst/>
            <a:ahLst/>
            <a:cxnLst>
              <a:cxn ang="0">
                <a:pos x="wd2" y="hd2"/>
              </a:cxn>
              <a:cxn ang="5400000">
                <a:pos x="wd2" y="hd2"/>
              </a:cxn>
              <a:cxn ang="10800000">
                <a:pos x="wd2" y="hd2"/>
              </a:cxn>
              <a:cxn ang="16200000">
                <a:pos x="wd2" y="hd2"/>
              </a:cxn>
            </a:cxnLst>
            <a:rect l="0" t="0" r="r" b="b"/>
            <a:pathLst>
              <a:path w="21600" h="21600" extrusionOk="0">
                <a:moveTo>
                  <a:pt x="829" y="0"/>
                </a:moveTo>
                <a:lnTo>
                  <a:pt x="21600" y="0"/>
                </a:lnTo>
                <a:lnTo>
                  <a:pt x="21600" y="21537"/>
                </a:lnTo>
                <a:lnTo>
                  <a:pt x="0" y="21600"/>
                </a:lnTo>
                <a:cubicBezTo>
                  <a:pt x="29" y="21127"/>
                  <a:pt x="12" y="20866"/>
                  <a:pt x="19" y="20274"/>
                </a:cubicBezTo>
                <a:cubicBezTo>
                  <a:pt x="2245" y="17263"/>
                  <a:pt x="2321" y="15667"/>
                  <a:pt x="2478" y="12805"/>
                </a:cubicBezTo>
                <a:cubicBezTo>
                  <a:pt x="2541" y="9010"/>
                  <a:pt x="1783" y="2189"/>
                  <a:pt x="829" y="0"/>
                </a:cubicBezTo>
                <a:close/>
              </a:path>
            </a:pathLst>
          </a:custGeom>
          <a:solidFill>
            <a:srgbClr val="FFFFFF"/>
          </a:solidFill>
          <a:ln w="12700">
            <a:miter lim="400000"/>
          </a:ln>
        </p:spPr>
        <p:txBody>
          <a:bodyPr lIns="45719" rIns="45719" anchor="ctr"/>
          <a:lstStyle/>
          <a:p>
            <a:pPr algn="ctr">
              <a:defRPr>
                <a:solidFill>
                  <a:srgbClr val="FFFFFF"/>
                </a:solidFill>
              </a:defRPr>
            </a:pPr>
            <a:endParaRPr dirty="0"/>
          </a:p>
        </p:txBody>
      </p:sp>
      <p:sp>
        <p:nvSpPr>
          <p:cNvPr id="58" name="Dianummer"/>
          <p:cNvSpPr txBox="1">
            <a:spLocks noGrp="1"/>
          </p:cNvSpPr>
          <p:nvPr>
            <p:ph type="sldNum" sz="quarter" idx="2"/>
          </p:nvPr>
        </p:nvSpPr>
        <p:spPr>
          <a:xfrm>
            <a:off x="7675158" y="6375707"/>
            <a:ext cx="188955" cy="199001"/>
          </a:xfrm>
          <a:prstGeom prst="rect">
            <a:avLst/>
          </a:prstGeom>
        </p:spPr>
        <p:txBody>
          <a:bodyPr lIns="36000" tIns="36000" rIns="36000" bIns="36000"/>
          <a:lstStyle>
            <a:lvl1pPr algn="l">
              <a:defRPr sz="900" i="1">
                <a:solidFill>
                  <a:schemeClr val="accent1"/>
                </a:solidFill>
              </a:defRPr>
            </a:lvl1pPr>
          </a:lstStyle>
          <a:p>
            <a:fld id="{86CB4B4D-7CA3-9044-876B-883B54F8677D}" type="slidenum">
              <a:t>‹nr.›</a:t>
            </a:fld>
            <a:endParaRPr dirty="0"/>
          </a:p>
        </p:txBody>
      </p:sp>
      <p:pic>
        <p:nvPicPr>
          <p:cNvPr id="59" name="Graphic 12" descr="Graphic 12"/>
          <p:cNvPicPr>
            <a:picLocks noChangeAspect="1"/>
          </p:cNvPicPr>
          <p:nvPr/>
        </p:nvPicPr>
        <p:blipFill>
          <a:blip r:embed="rId3"/>
          <a:stretch>
            <a:fillRect/>
          </a:stretch>
        </p:blipFill>
        <p:spPr>
          <a:xfrm>
            <a:off x="11313063" y="5889173"/>
            <a:ext cx="410853" cy="632536"/>
          </a:xfrm>
          <a:prstGeom prst="rect">
            <a:avLst/>
          </a:prstGeom>
          <a:ln w="12700">
            <a:miter lim="400000"/>
          </a:ln>
        </p:spPr>
      </p:pic>
      <p:sp>
        <p:nvSpPr>
          <p:cNvPr id="60" name="TextBox 13"/>
          <p:cNvSpPr txBox="1"/>
          <p:nvPr/>
        </p:nvSpPr>
        <p:spPr>
          <a:xfrm>
            <a:off x="580230" y="6340721"/>
            <a:ext cx="972003"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solidFill>
                  <a:srgbClr val="808080"/>
                </a:solidFill>
                <a:latin typeface="Arial Narrow"/>
                <a:ea typeface="Arial Narrow"/>
                <a:cs typeface="Arial Narrow"/>
                <a:sym typeface="Arial Narrow"/>
              </a:defRPr>
            </a:lvl1pPr>
          </a:lstStyle>
          <a:p>
            <a:r>
              <a:rPr dirty="0"/>
              <a:t>WhoCares?</a:t>
            </a:r>
          </a:p>
        </p:txBody>
      </p:sp>
      <p:sp>
        <p:nvSpPr>
          <p:cNvPr id="61" name="TextBox 14"/>
          <p:cNvSpPr txBox="1"/>
          <p:nvPr/>
        </p:nvSpPr>
        <p:spPr>
          <a:xfrm>
            <a:off x="7287790" y="6340721"/>
            <a:ext cx="441231"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i="1">
                <a:solidFill>
                  <a:schemeClr val="accent1"/>
                </a:solidFill>
                <a:latin typeface="Arial Narrow"/>
                <a:ea typeface="Arial Narrow"/>
                <a:cs typeface="Arial Narrow"/>
                <a:sym typeface="Arial Narrow"/>
              </a:defRPr>
            </a:lvl1pPr>
          </a:lstStyle>
          <a:p>
            <a:r>
              <a:rPr dirty="0" err="1"/>
              <a:t>pagina</a:t>
            </a:r>
            <a:endParaRPr dirty="0"/>
          </a:p>
        </p:txBody>
      </p:sp>
      <p:sp>
        <p:nvSpPr>
          <p:cNvPr id="62" name="Hoofdtekst - niveau één…"/>
          <p:cNvSpPr txBox="1">
            <a:spLocks noGrp="1"/>
          </p:cNvSpPr>
          <p:nvPr>
            <p:ph type="body" idx="1" hasCustomPrompt="1"/>
          </p:nvPr>
        </p:nvSpPr>
        <p:spPr>
          <a:xfrm>
            <a:off x="1582730" y="1786889"/>
            <a:ext cx="8655551" cy="4102284"/>
          </a:xfrm>
          <a:prstGeom prst="rect">
            <a:avLst/>
          </a:prstGeom>
        </p:spPr>
        <p:txBody>
          <a:bodyPr/>
          <a:lstStyle>
            <a:lvl1pPr>
              <a:spcBef>
                <a:spcPts val="600"/>
              </a:spcBef>
              <a:defRPr>
                <a:solidFill>
                  <a:schemeClr val="accent1"/>
                </a:solidFill>
              </a:defRPr>
            </a:lvl1pPr>
            <a:lvl2pPr marL="543454" indent="-314854">
              <a:spcBef>
                <a:spcPts val="600"/>
              </a:spcBef>
              <a:buChar char="-"/>
              <a:defRPr>
                <a:solidFill>
                  <a:schemeClr val="accent1"/>
                </a:solidFill>
              </a:defRPr>
            </a:lvl2pPr>
            <a:lvl3pPr marL="766763" indent="-322263">
              <a:spcBef>
                <a:spcPts val="600"/>
              </a:spcBef>
              <a:buChar char="o"/>
              <a:defRPr>
                <a:solidFill>
                  <a:schemeClr val="accent1"/>
                </a:solidFill>
              </a:defRPr>
            </a:lvl3pPr>
            <a:lvl4pPr>
              <a:spcBef>
                <a:spcPts val="600"/>
              </a:spcBef>
              <a:defRPr>
                <a:solidFill>
                  <a:schemeClr val="accent1"/>
                </a:solidFill>
              </a:defRPr>
            </a:lvl4pPr>
            <a:lvl5pPr>
              <a:spcBef>
                <a:spcPts val="600"/>
              </a:spcBef>
              <a:defRPr>
                <a:solidFill>
                  <a:schemeClr val="accent1"/>
                </a:solidFill>
              </a:defRPr>
            </a:lvl5pPr>
          </a:lstStyle>
          <a:p>
            <a:r>
              <a:t>Bodytekst – niveau 1</a:t>
            </a:r>
          </a:p>
          <a:p>
            <a:pPr lvl="1"/>
            <a:endParaRPr/>
          </a:p>
          <a:p>
            <a:pPr lvl="2"/>
            <a:endParaRPr/>
          </a:p>
          <a:p>
            <a:pPr lvl="3"/>
            <a:endParaRPr/>
          </a:p>
          <a:p>
            <a:pPr lvl="4"/>
            <a:endParaRPr/>
          </a:p>
        </p:txBody>
      </p:sp>
      <p:sp>
        <p:nvSpPr>
          <p:cNvPr id="63" name="Titel"/>
          <p:cNvSpPr txBox="1">
            <a:spLocks noGrp="1"/>
          </p:cNvSpPr>
          <p:nvPr>
            <p:ph type="title" hasCustomPrompt="1"/>
          </p:nvPr>
        </p:nvSpPr>
        <p:spPr>
          <a:xfrm>
            <a:off x="1582730" y="416327"/>
            <a:ext cx="8222602" cy="886737"/>
          </a:xfrm>
          <a:prstGeom prst="rect">
            <a:avLst/>
          </a:prstGeom>
        </p:spPr>
        <p:txBody>
          <a:bodyPr lIns="36000" tIns="36000" rIns="36000" bIns="36000"/>
          <a:lstStyle>
            <a:lvl1pPr>
              <a:lnSpc>
                <a:spcPct val="85000"/>
              </a:lnSpc>
              <a:defRPr sz="4000" b="1">
                <a:solidFill>
                  <a:schemeClr val="accent1"/>
                </a:solidFill>
              </a:defRPr>
            </a:lvl1pPr>
          </a:lstStyle>
          <a:p>
            <a:r>
              <a:t>Titel</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Leeg">
    <p:spTree>
      <p:nvGrpSpPr>
        <p:cNvPr id="1" name=""/>
        <p:cNvGrpSpPr/>
        <p:nvPr/>
      </p:nvGrpSpPr>
      <p:grpSpPr>
        <a:xfrm>
          <a:off x="0" y="0"/>
          <a:ext cx="0" cy="0"/>
          <a:chOff x="0" y="0"/>
          <a:chExt cx="0" cy="0"/>
        </a:xfrm>
      </p:grpSpPr>
      <p:sp>
        <p:nvSpPr>
          <p:cNvPr id="301" name="Dianummer"/>
          <p:cNvSpPr txBox="1">
            <a:spLocks noGrp="1"/>
          </p:cNvSpPr>
          <p:nvPr>
            <p:ph type="sldNum" sz="quarter" idx="2"/>
          </p:nvPr>
        </p:nvSpPr>
        <p:spPr>
          <a:xfrm>
            <a:off x="11110654" y="6404292"/>
            <a:ext cx="243146"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Inhoud met bijschrift">
    <p:spTree>
      <p:nvGrpSpPr>
        <p:cNvPr id="1" name=""/>
        <p:cNvGrpSpPr/>
        <p:nvPr/>
      </p:nvGrpSpPr>
      <p:grpSpPr>
        <a:xfrm>
          <a:off x="0" y="0"/>
          <a:ext cx="0" cy="0"/>
          <a:chOff x="0" y="0"/>
          <a:chExt cx="0" cy="0"/>
        </a:xfrm>
      </p:grpSpPr>
      <p:sp>
        <p:nvSpPr>
          <p:cNvPr id="308" name="Titeltekst"/>
          <p:cNvSpPr txBox="1">
            <a:spLocks noGrp="1"/>
          </p:cNvSpPr>
          <p:nvPr>
            <p:ph type="title"/>
          </p:nvPr>
        </p:nvSpPr>
        <p:spPr>
          <a:xfrm>
            <a:off x="839787" y="457200"/>
            <a:ext cx="3932239" cy="1600200"/>
          </a:xfrm>
          <a:prstGeom prst="rect">
            <a:avLst/>
          </a:prstGeom>
        </p:spPr>
        <p:txBody>
          <a:bodyPr anchor="b"/>
          <a:lstStyle>
            <a:lvl1pPr>
              <a:defRPr sz="3200"/>
            </a:lvl1pPr>
          </a:lstStyle>
          <a:p>
            <a:r>
              <a:t>Titeltekst</a:t>
            </a:r>
          </a:p>
        </p:txBody>
      </p:sp>
      <p:sp>
        <p:nvSpPr>
          <p:cNvPr id="309" name="Hoofdtekst - niveau één…"/>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10"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311" name="Dianummer"/>
          <p:cNvSpPr txBox="1">
            <a:spLocks noGrp="1"/>
          </p:cNvSpPr>
          <p:nvPr>
            <p:ph type="sldNum" sz="quarter" idx="2"/>
          </p:nvPr>
        </p:nvSpPr>
        <p:spPr>
          <a:xfrm>
            <a:off x="11110654" y="6404292"/>
            <a:ext cx="243146"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Afbeelding met bijschrift">
    <p:spTree>
      <p:nvGrpSpPr>
        <p:cNvPr id="1" name=""/>
        <p:cNvGrpSpPr/>
        <p:nvPr/>
      </p:nvGrpSpPr>
      <p:grpSpPr>
        <a:xfrm>
          <a:off x="0" y="0"/>
          <a:ext cx="0" cy="0"/>
          <a:chOff x="0" y="0"/>
          <a:chExt cx="0" cy="0"/>
        </a:xfrm>
      </p:grpSpPr>
      <p:sp>
        <p:nvSpPr>
          <p:cNvPr id="318" name="Titeltekst"/>
          <p:cNvSpPr txBox="1">
            <a:spLocks noGrp="1"/>
          </p:cNvSpPr>
          <p:nvPr>
            <p:ph type="title"/>
          </p:nvPr>
        </p:nvSpPr>
        <p:spPr>
          <a:xfrm>
            <a:off x="839787" y="457200"/>
            <a:ext cx="3932239" cy="1600200"/>
          </a:xfrm>
          <a:prstGeom prst="rect">
            <a:avLst/>
          </a:prstGeom>
        </p:spPr>
        <p:txBody>
          <a:bodyPr anchor="b"/>
          <a:lstStyle>
            <a:lvl1pPr>
              <a:defRPr sz="3200"/>
            </a:lvl1pPr>
          </a:lstStyle>
          <a:p>
            <a:r>
              <a:t>Titeltekst</a:t>
            </a:r>
          </a:p>
        </p:txBody>
      </p:sp>
      <p:sp>
        <p:nvSpPr>
          <p:cNvPr id="319"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320" name="Hoofdtekst - niveau één…"/>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21" name="Dianummer"/>
          <p:cNvSpPr txBox="1">
            <a:spLocks noGrp="1"/>
          </p:cNvSpPr>
          <p:nvPr>
            <p:ph type="sldNum" sz="quarter" idx="2"/>
          </p:nvPr>
        </p:nvSpPr>
        <p:spPr>
          <a:xfrm>
            <a:off x="11110654" y="6404292"/>
            <a:ext cx="243146"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 tekst en 2 beelden">
    <p:spTree>
      <p:nvGrpSpPr>
        <p:cNvPr id="1" name=""/>
        <p:cNvGrpSpPr/>
        <p:nvPr/>
      </p:nvGrpSpPr>
      <p:grpSpPr>
        <a:xfrm>
          <a:off x="0" y="0"/>
          <a:ext cx="0" cy="0"/>
          <a:chOff x="0" y="0"/>
          <a:chExt cx="0" cy="0"/>
        </a:xfrm>
      </p:grpSpPr>
      <p:pic>
        <p:nvPicPr>
          <p:cNvPr id="133" name="Picture 16" descr="Picture 16"/>
          <p:cNvPicPr>
            <a:picLocks noChangeAspect="1"/>
          </p:cNvPicPr>
          <p:nvPr/>
        </p:nvPicPr>
        <p:blipFill>
          <a:blip r:embed="rId2"/>
          <a:stretch>
            <a:fillRect/>
          </a:stretch>
        </p:blipFill>
        <p:spPr>
          <a:xfrm>
            <a:off x="-71741" y="-87089"/>
            <a:ext cx="1678459" cy="6544151"/>
          </a:xfrm>
          <a:prstGeom prst="rect">
            <a:avLst/>
          </a:prstGeom>
          <a:ln w="12700">
            <a:miter lim="400000"/>
          </a:ln>
        </p:spPr>
      </p:pic>
      <p:sp>
        <p:nvSpPr>
          <p:cNvPr id="134" name="Rectangle 17"/>
          <p:cNvSpPr/>
          <p:nvPr/>
        </p:nvSpPr>
        <p:spPr>
          <a:xfrm>
            <a:off x="-55055" y="-87089"/>
            <a:ext cx="2465934" cy="6858001"/>
          </a:xfrm>
          <a:prstGeom prst="rect">
            <a:avLst/>
          </a:prstGeom>
          <a:solidFill>
            <a:srgbClr val="000000">
              <a:alpha val="25125"/>
            </a:srgbClr>
          </a:solidFill>
          <a:ln w="12700">
            <a:miter lim="400000"/>
          </a:ln>
        </p:spPr>
        <p:txBody>
          <a:bodyPr lIns="45719" rIns="45719" anchor="ctr"/>
          <a:lstStyle/>
          <a:p>
            <a:pPr algn="ctr">
              <a:defRPr>
                <a:solidFill>
                  <a:srgbClr val="FFFFFF"/>
                </a:solidFill>
              </a:defRPr>
            </a:pPr>
            <a:endParaRPr/>
          </a:p>
        </p:txBody>
      </p:sp>
      <p:sp>
        <p:nvSpPr>
          <p:cNvPr id="135" name="Rectangle 11"/>
          <p:cNvSpPr/>
          <p:nvPr/>
        </p:nvSpPr>
        <p:spPr>
          <a:xfrm>
            <a:off x="-81889" y="-87089"/>
            <a:ext cx="12294442" cy="6965561"/>
          </a:xfrm>
          <a:custGeom>
            <a:avLst/>
            <a:gdLst/>
            <a:ahLst/>
            <a:cxnLst>
              <a:cxn ang="0">
                <a:pos x="wd2" y="hd2"/>
              </a:cxn>
              <a:cxn ang="5400000">
                <a:pos x="wd2" y="hd2"/>
              </a:cxn>
              <a:cxn ang="10800000">
                <a:pos x="wd2" y="hd2"/>
              </a:cxn>
              <a:cxn ang="16200000">
                <a:pos x="wd2" y="hd2"/>
              </a:cxn>
            </a:cxnLst>
            <a:rect l="0" t="0" r="r" b="b"/>
            <a:pathLst>
              <a:path w="21600" h="21600" extrusionOk="0">
                <a:moveTo>
                  <a:pt x="829" y="0"/>
                </a:moveTo>
                <a:lnTo>
                  <a:pt x="21600" y="0"/>
                </a:lnTo>
                <a:lnTo>
                  <a:pt x="21600" y="21537"/>
                </a:lnTo>
                <a:lnTo>
                  <a:pt x="0" y="21600"/>
                </a:lnTo>
                <a:cubicBezTo>
                  <a:pt x="29" y="21127"/>
                  <a:pt x="12" y="20866"/>
                  <a:pt x="19" y="20274"/>
                </a:cubicBezTo>
                <a:cubicBezTo>
                  <a:pt x="2245" y="17263"/>
                  <a:pt x="2321" y="15667"/>
                  <a:pt x="2478" y="12805"/>
                </a:cubicBezTo>
                <a:cubicBezTo>
                  <a:pt x="2541" y="9010"/>
                  <a:pt x="1783" y="2189"/>
                  <a:pt x="829" y="0"/>
                </a:cubicBezTo>
                <a:close/>
              </a:path>
            </a:pathLst>
          </a:custGeom>
          <a:solidFill>
            <a:srgbClr val="FFFFFF"/>
          </a:solidFill>
          <a:ln w="12700">
            <a:miter lim="400000"/>
          </a:ln>
        </p:spPr>
        <p:txBody>
          <a:bodyPr lIns="45719" rIns="45719" anchor="ctr"/>
          <a:lstStyle/>
          <a:p>
            <a:pPr algn="ctr">
              <a:defRPr>
                <a:solidFill>
                  <a:srgbClr val="FFFFFF"/>
                </a:solidFill>
              </a:defRPr>
            </a:pPr>
            <a:endParaRPr/>
          </a:p>
        </p:txBody>
      </p:sp>
      <p:sp>
        <p:nvSpPr>
          <p:cNvPr id="136" name="Dianummer"/>
          <p:cNvSpPr txBox="1">
            <a:spLocks noGrp="1"/>
          </p:cNvSpPr>
          <p:nvPr>
            <p:ph type="sldNum" sz="quarter" idx="2"/>
          </p:nvPr>
        </p:nvSpPr>
        <p:spPr>
          <a:xfrm>
            <a:off x="7675158" y="6375707"/>
            <a:ext cx="188955" cy="199001"/>
          </a:xfrm>
          <a:prstGeom prst="rect">
            <a:avLst/>
          </a:prstGeom>
        </p:spPr>
        <p:txBody>
          <a:bodyPr lIns="36000" tIns="36000" rIns="36000" bIns="36000"/>
          <a:lstStyle>
            <a:lvl1pPr algn="l">
              <a:defRPr sz="900" i="1">
                <a:solidFill>
                  <a:schemeClr val="accent1"/>
                </a:solidFill>
              </a:defRPr>
            </a:lvl1pPr>
          </a:lstStyle>
          <a:p>
            <a:fld id="{86CB4B4D-7CA3-9044-876B-883B54F8677D}" type="slidenum">
              <a:t>‹nr.›</a:t>
            </a:fld>
            <a:endParaRPr/>
          </a:p>
        </p:txBody>
      </p:sp>
      <p:pic>
        <p:nvPicPr>
          <p:cNvPr id="137" name="Graphic 12" descr="Graphic 12"/>
          <p:cNvPicPr>
            <a:picLocks noChangeAspect="1"/>
          </p:cNvPicPr>
          <p:nvPr/>
        </p:nvPicPr>
        <p:blipFill>
          <a:blip r:embed="rId3"/>
          <a:stretch>
            <a:fillRect/>
          </a:stretch>
        </p:blipFill>
        <p:spPr>
          <a:xfrm>
            <a:off x="11313063" y="5889173"/>
            <a:ext cx="410853" cy="632536"/>
          </a:xfrm>
          <a:prstGeom prst="rect">
            <a:avLst/>
          </a:prstGeom>
          <a:ln w="12700">
            <a:miter lim="400000"/>
          </a:ln>
        </p:spPr>
      </p:pic>
      <p:sp>
        <p:nvSpPr>
          <p:cNvPr id="138" name="TextBox 13"/>
          <p:cNvSpPr txBox="1"/>
          <p:nvPr/>
        </p:nvSpPr>
        <p:spPr>
          <a:xfrm>
            <a:off x="580230" y="6340721"/>
            <a:ext cx="972003"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solidFill>
                  <a:srgbClr val="808080"/>
                </a:solidFill>
                <a:latin typeface="Arial Narrow"/>
                <a:ea typeface="Arial Narrow"/>
                <a:cs typeface="Arial Narrow"/>
                <a:sym typeface="Arial Narrow"/>
              </a:defRPr>
            </a:lvl1pPr>
          </a:lstStyle>
          <a:p>
            <a:r>
              <a:t>WhoCares?</a:t>
            </a:r>
          </a:p>
        </p:txBody>
      </p:sp>
      <p:sp>
        <p:nvSpPr>
          <p:cNvPr id="139" name="TextBox 14"/>
          <p:cNvSpPr txBox="1"/>
          <p:nvPr/>
        </p:nvSpPr>
        <p:spPr>
          <a:xfrm>
            <a:off x="7287790" y="6340721"/>
            <a:ext cx="441231"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i="1">
                <a:solidFill>
                  <a:schemeClr val="accent1"/>
                </a:solidFill>
                <a:latin typeface="Arial Narrow"/>
                <a:ea typeface="Arial Narrow"/>
                <a:cs typeface="Arial Narrow"/>
                <a:sym typeface="Arial Narrow"/>
              </a:defRPr>
            </a:lvl1pPr>
          </a:lstStyle>
          <a:p>
            <a:r>
              <a:t>pagina</a:t>
            </a:r>
          </a:p>
        </p:txBody>
      </p:sp>
      <p:sp>
        <p:nvSpPr>
          <p:cNvPr id="140" name="Hoofdtekst - niveau één…"/>
          <p:cNvSpPr txBox="1">
            <a:spLocks noGrp="1"/>
          </p:cNvSpPr>
          <p:nvPr>
            <p:ph type="body" sz="half" idx="1" hasCustomPrompt="1"/>
          </p:nvPr>
        </p:nvSpPr>
        <p:spPr>
          <a:xfrm>
            <a:off x="1582730" y="1786889"/>
            <a:ext cx="5887159" cy="3745521"/>
          </a:xfrm>
          <a:prstGeom prst="rect">
            <a:avLst/>
          </a:prstGeom>
        </p:spPr>
        <p:txBody>
          <a:bodyPr/>
          <a:lstStyle>
            <a:lvl1pPr>
              <a:spcBef>
                <a:spcPts val="600"/>
              </a:spcBef>
              <a:defRPr>
                <a:solidFill>
                  <a:schemeClr val="accent1"/>
                </a:solidFill>
              </a:defRPr>
            </a:lvl1pPr>
            <a:lvl2pPr marL="543454" indent="-314854">
              <a:spcBef>
                <a:spcPts val="600"/>
              </a:spcBef>
              <a:buChar char="-"/>
              <a:defRPr>
                <a:solidFill>
                  <a:schemeClr val="accent1"/>
                </a:solidFill>
              </a:defRPr>
            </a:lvl2pPr>
            <a:lvl3pPr marL="766763" indent="-322263">
              <a:spcBef>
                <a:spcPts val="600"/>
              </a:spcBef>
              <a:buChar char="o"/>
              <a:defRPr>
                <a:solidFill>
                  <a:schemeClr val="accent1"/>
                </a:solidFill>
              </a:defRPr>
            </a:lvl3pPr>
            <a:lvl4pPr>
              <a:spcBef>
                <a:spcPts val="600"/>
              </a:spcBef>
              <a:defRPr>
                <a:solidFill>
                  <a:schemeClr val="accent1"/>
                </a:solidFill>
              </a:defRPr>
            </a:lvl4pPr>
            <a:lvl5pPr>
              <a:spcBef>
                <a:spcPts val="600"/>
              </a:spcBef>
              <a:defRPr>
                <a:solidFill>
                  <a:schemeClr val="accent1"/>
                </a:solidFill>
              </a:defRPr>
            </a:lvl5pPr>
          </a:lstStyle>
          <a:p>
            <a:r>
              <a:t>Bodytekst – niveau 1</a:t>
            </a:r>
          </a:p>
          <a:p>
            <a:pPr lvl="1"/>
            <a:endParaRPr/>
          </a:p>
          <a:p>
            <a:pPr lvl="2"/>
            <a:endParaRPr/>
          </a:p>
          <a:p>
            <a:pPr lvl="3"/>
            <a:endParaRPr/>
          </a:p>
          <a:p>
            <a:pPr lvl="4"/>
            <a:endParaRPr/>
          </a:p>
        </p:txBody>
      </p:sp>
      <p:sp>
        <p:nvSpPr>
          <p:cNvPr id="141" name="Titel"/>
          <p:cNvSpPr txBox="1">
            <a:spLocks noGrp="1"/>
          </p:cNvSpPr>
          <p:nvPr>
            <p:ph type="title" hasCustomPrompt="1"/>
          </p:nvPr>
        </p:nvSpPr>
        <p:spPr>
          <a:xfrm>
            <a:off x="1582730" y="416327"/>
            <a:ext cx="8222602" cy="886737"/>
          </a:xfrm>
          <a:prstGeom prst="rect">
            <a:avLst/>
          </a:prstGeom>
        </p:spPr>
        <p:txBody>
          <a:bodyPr lIns="36000" tIns="36000" rIns="36000" bIns="36000"/>
          <a:lstStyle>
            <a:lvl1pPr>
              <a:lnSpc>
                <a:spcPct val="85000"/>
              </a:lnSpc>
              <a:defRPr sz="4000" b="1">
                <a:solidFill>
                  <a:schemeClr val="accent1"/>
                </a:solidFill>
              </a:defRPr>
            </a:lvl1pPr>
          </a:lstStyle>
          <a:p>
            <a:r>
              <a:t>Titel</a:t>
            </a:r>
          </a:p>
        </p:txBody>
      </p:sp>
      <p:pic>
        <p:nvPicPr>
          <p:cNvPr id="142" name="Graphic 19" descr="Graphic 19"/>
          <p:cNvPicPr>
            <a:picLocks noChangeAspect="1"/>
          </p:cNvPicPr>
          <p:nvPr/>
        </p:nvPicPr>
        <p:blipFill>
          <a:blip r:embed="rId4"/>
          <a:stretch>
            <a:fillRect/>
          </a:stretch>
        </p:blipFill>
        <p:spPr>
          <a:xfrm rot="4306489">
            <a:off x="9495959" y="2390832"/>
            <a:ext cx="2715372" cy="1625529"/>
          </a:xfrm>
          <a:prstGeom prst="rect">
            <a:avLst/>
          </a:prstGeom>
          <a:ln w="12700">
            <a:miter lim="400000"/>
          </a:ln>
        </p:spPr>
      </p:pic>
      <p:sp>
        <p:nvSpPr>
          <p:cNvPr id="143" name="Picture Placeholder 7"/>
          <p:cNvSpPr>
            <a:spLocks noGrp="1"/>
          </p:cNvSpPr>
          <p:nvPr>
            <p:ph type="pic" sz="quarter" idx="21"/>
          </p:nvPr>
        </p:nvSpPr>
        <p:spPr>
          <a:xfrm>
            <a:off x="7774740" y="1843089"/>
            <a:ext cx="3764591" cy="1713336"/>
          </a:xfrm>
          <a:prstGeom prst="rect">
            <a:avLst/>
          </a:prstGeom>
        </p:spPr>
        <p:txBody>
          <a:bodyPr lIns="91439" rIns="91439">
            <a:noAutofit/>
          </a:bodyPr>
          <a:lstStyle/>
          <a:p>
            <a:endParaRPr/>
          </a:p>
        </p:txBody>
      </p:sp>
      <p:sp>
        <p:nvSpPr>
          <p:cNvPr id="144" name="Picture Placeholder 7"/>
          <p:cNvSpPr>
            <a:spLocks noGrp="1"/>
          </p:cNvSpPr>
          <p:nvPr>
            <p:ph type="pic" sz="quarter" idx="22"/>
          </p:nvPr>
        </p:nvSpPr>
        <p:spPr>
          <a:xfrm>
            <a:off x="7774740" y="3819073"/>
            <a:ext cx="3764591" cy="1713337"/>
          </a:xfrm>
          <a:prstGeom prst="rect">
            <a:avLst/>
          </a:prstGeom>
        </p:spPr>
        <p:txBody>
          <a:bodyPr lIns="91439" rIns="91439">
            <a:noAutofit/>
          </a:bodyPr>
          <a:lstStyle/>
          <a:p>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el en 3 beelden">
    <p:spTree>
      <p:nvGrpSpPr>
        <p:cNvPr id="1" name=""/>
        <p:cNvGrpSpPr/>
        <p:nvPr/>
      </p:nvGrpSpPr>
      <p:grpSpPr>
        <a:xfrm>
          <a:off x="0" y="0"/>
          <a:ext cx="0" cy="0"/>
          <a:chOff x="0" y="0"/>
          <a:chExt cx="0" cy="0"/>
        </a:xfrm>
      </p:grpSpPr>
      <p:pic>
        <p:nvPicPr>
          <p:cNvPr id="151" name="Picture 16" descr="Picture 16"/>
          <p:cNvPicPr>
            <a:picLocks noChangeAspect="1"/>
          </p:cNvPicPr>
          <p:nvPr/>
        </p:nvPicPr>
        <p:blipFill>
          <a:blip r:embed="rId2"/>
          <a:stretch>
            <a:fillRect/>
          </a:stretch>
        </p:blipFill>
        <p:spPr>
          <a:xfrm>
            <a:off x="-71741" y="-87089"/>
            <a:ext cx="1678459" cy="6544151"/>
          </a:xfrm>
          <a:prstGeom prst="rect">
            <a:avLst/>
          </a:prstGeom>
          <a:ln w="12700">
            <a:miter lim="400000"/>
          </a:ln>
        </p:spPr>
      </p:pic>
      <p:sp>
        <p:nvSpPr>
          <p:cNvPr id="152" name="Rectangle 17"/>
          <p:cNvSpPr/>
          <p:nvPr/>
        </p:nvSpPr>
        <p:spPr>
          <a:xfrm>
            <a:off x="-55055" y="-87089"/>
            <a:ext cx="2465934" cy="6858001"/>
          </a:xfrm>
          <a:prstGeom prst="rect">
            <a:avLst/>
          </a:prstGeom>
          <a:solidFill>
            <a:srgbClr val="000000">
              <a:alpha val="25125"/>
            </a:srgbClr>
          </a:solidFill>
          <a:ln w="12700">
            <a:miter lim="400000"/>
          </a:ln>
        </p:spPr>
        <p:txBody>
          <a:bodyPr lIns="45719" rIns="45719" anchor="ctr"/>
          <a:lstStyle/>
          <a:p>
            <a:pPr algn="ctr">
              <a:defRPr>
                <a:solidFill>
                  <a:srgbClr val="FFFFFF"/>
                </a:solidFill>
              </a:defRPr>
            </a:pPr>
            <a:endParaRPr/>
          </a:p>
        </p:txBody>
      </p:sp>
      <p:sp>
        <p:nvSpPr>
          <p:cNvPr id="153" name="Rectangle 11"/>
          <p:cNvSpPr/>
          <p:nvPr/>
        </p:nvSpPr>
        <p:spPr>
          <a:xfrm>
            <a:off x="-81889" y="-87089"/>
            <a:ext cx="12294442" cy="6965561"/>
          </a:xfrm>
          <a:custGeom>
            <a:avLst/>
            <a:gdLst/>
            <a:ahLst/>
            <a:cxnLst>
              <a:cxn ang="0">
                <a:pos x="wd2" y="hd2"/>
              </a:cxn>
              <a:cxn ang="5400000">
                <a:pos x="wd2" y="hd2"/>
              </a:cxn>
              <a:cxn ang="10800000">
                <a:pos x="wd2" y="hd2"/>
              </a:cxn>
              <a:cxn ang="16200000">
                <a:pos x="wd2" y="hd2"/>
              </a:cxn>
            </a:cxnLst>
            <a:rect l="0" t="0" r="r" b="b"/>
            <a:pathLst>
              <a:path w="21600" h="21600" extrusionOk="0">
                <a:moveTo>
                  <a:pt x="829" y="0"/>
                </a:moveTo>
                <a:lnTo>
                  <a:pt x="21600" y="0"/>
                </a:lnTo>
                <a:lnTo>
                  <a:pt x="21600" y="21537"/>
                </a:lnTo>
                <a:lnTo>
                  <a:pt x="0" y="21600"/>
                </a:lnTo>
                <a:cubicBezTo>
                  <a:pt x="29" y="21127"/>
                  <a:pt x="12" y="20866"/>
                  <a:pt x="19" y="20274"/>
                </a:cubicBezTo>
                <a:cubicBezTo>
                  <a:pt x="2245" y="17263"/>
                  <a:pt x="2321" y="15667"/>
                  <a:pt x="2478" y="12805"/>
                </a:cubicBezTo>
                <a:cubicBezTo>
                  <a:pt x="2541" y="9010"/>
                  <a:pt x="1783" y="2189"/>
                  <a:pt x="829" y="0"/>
                </a:cubicBezTo>
                <a:close/>
              </a:path>
            </a:pathLst>
          </a:custGeom>
          <a:solidFill>
            <a:srgbClr val="FFFFFF"/>
          </a:solidFill>
          <a:ln w="12700">
            <a:miter lim="400000"/>
          </a:ln>
        </p:spPr>
        <p:txBody>
          <a:bodyPr lIns="45719" rIns="45719" anchor="ctr"/>
          <a:lstStyle/>
          <a:p>
            <a:pPr algn="ctr">
              <a:defRPr>
                <a:solidFill>
                  <a:srgbClr val="FFFFFF"/>
                </a:solidFill>
              </a:defRPr>
            </a:pPr>
            <a:endParaRPr/>
          </a:p>
        </p:txBody>
      </p:sp>
      <p:sp>
        <p:nvSpPr>
          <p:cNvPr id="154" name="Dianummer"/>
          <p:cNvSpPr txBox="1">
            <a:spLocks noGrp="1"/>
          </p:cNvSpPr>
          <p:nvPr>
            <p:ph type="sldNum" sz="quarter" idx="2"/>
          </p:nvPr>
        </p:nvSpPr>
        <p:spPr>
          <a:xfrm>
            <a:off x="7675158" y="6375707"/>
            <a:ext cx="188955" cy="199001"/>
          </a:xfrm>
          <a:prstGeom prst="rect">
            <a:avLst/>
          </a:prstGeom>
        </p:spPr>
        <p:txBody>
          <a:bodyPr lIns="36000" tIns="36000" rIns="36000" bIns="36000"/>
          <a:lstStyle>
            <a:lvl1pPr algn="l">
              <a:defRPr sz="900" i="1">
                <a:solidFill>
                  <a:schemeClr val="accent1"/>
                </a:solidFill>
              </a:defRPr>
            </a:lvl1pPr>
          </a:lstStyle>
          <a:p>
            <a:fld id="{86CB4B4D-7CA3-9044-876B-883B54F8677D}" type="slidenum">
              <a:t>‹nr.›</a:t>
            </a:fld>
            <a:endParaRPr/>
          </a:p>
        </p:txBody>
      </p:sp>
      <p:pic>
        <p:nvPicPr>
          <p:cNvPr id="155" name="Graphic 12" descr="Graphic 12"/>
          <p:cNvPicPr>
            <a:picLocks noChangeAspect="1"/>
          </p:cNvPicPr>
          <p:nvPr/>
        </p:nvPicPr>
        <p:blipFill>
          <a:blip r:embed="rId3"/>
          <a:stretch>
            <a:fillRect/>
          </a:stretch>
        </p:blipFill>
        <p:spPr>
          <a:xfrm>
            <a:off x="11313063" y="5889173"/>
            <a:ext cx="410853" cy="632536"/>
          </a:xfrm>
          <a:prstGeom prst="rect">
            <a:avLst/>
          </a:prstGeom>
          <a:ln w="12700">
            <a:miter lim="400000"/>
          </a:ln>
        </p:spPr>
      </p:pic>
      <p:sp>
        <p:nvSpPr>
          <p:cNvPr id="156" name="TextBox 13"/>
          <p:cNvSpPr txBox="1"/>
          <p:nvPr/>
        </p:nvSpPr>
        <p:spPr>
          <a:xfrm>
            <a:off x="580230" y="6340721"/>
            <a:ext cx="972003"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solidFill>
                  <a:srgbClr val="808080"/>
                </a:solidFill>
                <a:latin typeface="Arial Narrow"/>
                <a:ea typeface="Arial Narrow"/>
                <a:cs typeface="Arial Narrow"/>
                <a:sym typeface="Arial Narrow"/>
              </a:defRPr>
            </a:lvl1pPr>
          </a:lstStyle>
          <a:p>
            <a:r>
              <a:t>WhoCares?</a:t>
            </a:r>
          </a:p>
        </p:txBody>
      </p:sp>
      <p:sp>
        <p:nvSpPr>
          <p:cNvPr id="157" name="TextBox 14"/>
          <p:cNvSpPr txBox="1"/>
          <p:nvPr/>
        </p:nvSpPr>
        <p:spPr>
          <a:xfrm>
            <a:off x="7287790" y="6340721"/>
            <a:ext cx="441231"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i="1">
                <a:solidFill>
                  <a:schemeClr val="accent1"/>
                </a:solidFill>
                <a:latin typeface="Arial Narrow"/>
                <a:ea typeface="Arial Narrow"/>
                <a:cs typeface="Arial Narrow"/>
                <a:sym typeface="Arial Narrow"/>
              </a:defRPr>
            </a:lvl1pPr>
          </a:lstStyle>
          <a:p>
            <a:r>
              <a:t>pagina</a:t>
            </a:r>
          </a:p>
        </p:txBody>
      </p:sp>
      <p:sp>
        <p:nvSpPr>
          <p:cNvPr id="158" name="Titel"/>
          <p:cNvSpPr txBox="1">
            <a:spLocks noGrp="1"/>
          </p:cNvSpPr>
          <p:nvPr>
            <p:ph type="title" hasCustomPrompt="1"/>
          </p:nvPr>
        </p:nvSpPr>
        <p:spPr>
          <a:xfrm>
            <a:off x="1582730" y="416327"/>
            <a:ext cx="8222602" cy="886737"/>
          </a:xfrm>
          <a:prstGeom prst="rect">
            <a:avLst/>
          </a:prstGeom>
        </p:spPr>
        <p:txBody>
          <a:bodyPr lIns="36000" tIns="36000" rIns="36000" bIns="36000"/>
          <a:lstStyle>
            <a:lvl1pPr>
              <a:lnSpc>
                <a:spcPct val="85000"/>
              </a:lnSpc>
              <a:defRPr sz="4000" b="1">
                <a:solidFill>
                  <a:schemeClr val="accent1"/>
                </a:solidFill>
              </a:defRPr>
            </a:lvl1pPr>
          </a:lstStyle>
          <a:p>
            <a:r>
              <a:t>Titel</a:t>
            </a:r>
          </a:p>
        </p:txBody>
      </p:sp>
      <p:pic>
        <p:nvPicPr>
          <p:cNvPr id="159" name="Graphic 23" descr="Graphic 23"/>
          <p:cNvPicPr>
            <a:picLocks noChangeAspect="1"/>
          </p:cNvPicPr>
          <p:nvPr/>
        </p:nvPicPr>
        <p:blipFill>
          <a:blip r:embed="rId4"/>
          <a:stretch>
            <a:fillRect/>
          </a:stretch>
        </p:blipFill>
        <p:spPr>
          <a:xfrm rot="508110">
            <a:off x="2909689" y="4076051"/>
            <a:ext cx="3356972" cy="1892522"/>
          </a:xfrm>
          <a:prstGeom prst="rect">
            <a:avLst/>
          </a:prstGeom>
          <a:ln w="12700">
            <a:miter lim="400000"/>
          </a:ln>
        </p:spPr>
      </p:pic>
      <p:pic>
        <p:nvPicPr>
          <p:cNvPr id="160" name="Graphic 24" descr="Graphic 24"/>
          <p:cNvPicPr>
            <a:picLocks noChangeAspect="1"/>
          </p:cNvPicPr>
          <p:nvPr/>
        </p:nvPicPr>
        <p:blipFill>
          <a:blip r:embed="rId5"/>
          <a:srcRect b="9342"/>
          <a:stretch>
            <a:fillRect/>
          </a:stretch>
        </p:blipFill>
        <p:spPr>
          <a:xfrm rot="16200000">
            <a:off x="9676217" y="1458495"/>
            <a:ext cx="3356972" cy="1715699"/>
          </a:xfrm>
          <a:prstGeom prst="rect">
            <a:avLst/>
          </a:prstGeom>
          <a:ln w="12700">
            <a:miter lim="400000"/>
          </a:ln>
        </p:spPr>
      </p:pic>
      <p:sp>
        <p:nvSpPr>
          <p:cNvPr id="161" name="Picture Placeholder 7"/>
          <p:cNvSpPr>
            <a:spLocks noGrp="1"/>
          </p:cNvSpPr>
          <p:nvPr>
            <p:ph type="pic" sz="quarter" idx="21"/>
          </p:nvPr>
        </p:nvSpPr>
        <p:spPr>
          <a:xfrm>
            <a:off x="1685438" y="1768138"/>
            <a:ext cx="3102126" cy="3689321"/>
          </a:xfrm>
          <a:prstGeom prst="rect">
            <a:avLst/>
          </a:prstGeom>
        </p:spPr>
        <p:txBody>
          <a:bodyPr lIns="91439" rIns="91439">
            <a:noAutofit/>
          </a:bodyPr>
          <a:lstStyle/>
          <a:p>
            <a:endParaRPr/>
          </a:p>
        </p:txBody>
      </p:sp>
      <p:sp>
        <p:nvSpPr>
          <p:cNvPr id="162" name="Picture Placeholder 7"/>
          <p:cNvSpPr>
            <a:spLocks noGrp="1"/>
          </p:cNvSpPr>
          <p:nvPr>
            <p:ph type="pic" sz="quarter" idx="22"/>
          </p:nvPr>
        </p:nvSpPr>
        <p:spPr>
          <a:xfrm>
            <a:off x="5165321" y="1768138"/>
            <a:ext cx="3102125" cy="3689321"/>
          </a:xfrm>
          <a:prstGeom prst="rect">
            <a:avLst/>
          </a:prstGeom>
        </p:spPr>
        <p:txBody>
          <a:bodyPr lIns="91439" rIns="91439">
            <a:noAutofit/>
          </a:bodyPr>
          <a:lstStyle/>
          <a:p>
            <a:endParaRPr/>
          </a:p>
        </p:txBody>
      </p:sp>
      <p:sp>
        <p:nvSpPr>
          <p:cNvPr id="163" name="Picture Placeholder 7"/>
          <p:cNvSpPr>
            <a:spLocks noGrp="1"/>
          </p:cNvSpPr>
          <p:nvPr>
            <p:ph type="pic" sz="quarter" idx="23"/>
          </p:nvPr>
        </p:nvSpPr>
        <p:spPr>
          <a:xfrm>
            <a:off x="8645205" y="1768138"/>
            <a:ext cx="3102125" cy="3689321"/>
          </a:xfrm>
          <a:prstGeom prst="rect">
            <a:avLst/>
          </a:prstGeom>
        </p:spPr>
        <p:txBody>
          <a:bodyPr lIns="91439" rIns="91439">
            <a:noAutofit/>
          </a:body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1 + 3 teksblokken">
    <p:spTree>
      <p:nvGrpSpPr>
        <p:cNvPr id="1" name=""/>
        <p:cNvGrpSpPr/>
        <p:nvPr/>
      </p:nvGrpSpPr>
      <p:grpSpPr>
        <a:xfrm>
          <a:off x="0" y="0"/>
          <a:ext cx="0" cy="0"/>
          <a:chOff x="0" y="0"/>
          <a:chExt cx="0" cy="0"/>
        </a:xfrm>
      </p:grpSpPr>
      <p:sp>
        <p:nvSpPr>
          <p:cNvPr id="170" name="Rectangle 9"/>
          <p:cNvSpPr/>
          <p:nvPr/>
        </p:nvSpPr>
        <p:spPr>
          <a:xfrm>
            <a:off x="5171616" y="-1"/>
            <a:ext cx="5767020" cy="6888710"/>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171" name="Dianummer"/>
          <p:cNvSpPr txBox="1">
            <a:spLocks noGrp="1"/>
          </p:cNvSpPr>
          <p:nvPr>
            <p:ph type="sldNum" sz="quarter" idx="2"/>
          </p:nvPr>
        </p:nvSpPr>
        <p:spPr>
          <a:xfrm>
            <a:off x="7675158" y="6375707"/>
            <a:ext cx="188955" cy="199001"/>
          </a:xfrm>
          <a:prstGeom prst="rect">
            <a:avLst/>
          </a:prstGeom>
        </p:spPr>
        <p:txBody>
          <a:bodyPr lIns="36000" tIns="36000" rIns="36000" bIns="36000"/>
          <a:lstStyle>
            <a:lvl1pPr algn="l">
              <a:defRPr sz="900" i="1">
                <a:solidFill>
                  <a:srgbClr val="FFFFFF"/>
                </a:solidFill>
              </a:defRPr>
            </a:lvl1pPr>
          </a:lstStyle>
          <a:p>
            <a:fld id="{86CB4B4D-7CA3-9044-876B-883B54F8677D}" type="slidenum">
              <a:t>‹nr.›</a:t>
            </a:fld>
            <a:endParaRPr/>
          </a:p>
        </p:txBody>
      </p:sp>
      <p:pic>
        <p:nvPicPr>
          <p:cNvPr id="172" name="Graphic 12" descr="Graphic 12"/>
          <p:cNvPicPr>
            <a:picLocks noChangeAspect="1"/>
          </p:cNvPicPr>
          <p:nvPr/>
        </p:nvPicPr>
        <p:blipFill>
          <a:blip r:embed="rId2"/>
          <a:stretch>
            <a:fillRect/>
          </a:stretch>
        </p:blipFill>
        <p:spPr>
          <a:xfrm>
            <a:off x="11313063" y="5889173"/>
            <a:ext cx="410853" cy="632536"/>
          </a:xfrm>
          <a:prstGeom prst="rect">
            <a:avLst/>
          </a:prstGeom>
          <a:ln w="12700">
            <a:miter lim="400000"/>
          </a:ln>
        </p:spPr>
      </p:pic>
      <p:sp>
        <p:nvSpPr>
          <p:cNvPr id="173" name="TextBox 13"/>
          <p:cNvSpPr txBox="1"/>
          <p:nvPr/>
        </p:nvSpPr>
        <p:spPr>
          <a:xfrm>
            <a:off x="580230" y="6340721"/>
            <a:ext cx="972003"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solidFill>
                  <a:srgbClr val="808080"/>
                </a:solidFill>
                <a:latin typeface="Arial Narrow"/>
                <a:ea typeface="Arial Narrow"/>
                <a:cs typeface="Arial Narrow"/>
                <a:sym typeface="Arial Narrow"/>
              </a:defRPr>
            </a:lvl1pPr>
          </a:lstStyle>
          <a:p>
            <a:r>
              <a:t>WhoCares?</a:t>
            </a:r>
          </a:p>
        </p:txBody>
      </p:sp>
      <p:sp>
        <p:nvSpPr>
          <p:cNvPr id="174" name="TextBox 14"/>
          <p:cNvSpPr txBox="1"/>
          <p:nvPr/>
        </p:nvSpPr>
        <p:spPr>
          <a:xfrm>
            <a:off x="7287790" y="6340721"/>
            <a:ext cx="441231"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i="1">
                <a:solidFill>
                  <a:srgbClr val="FFFFFF"/>
                </a:solidFill>
                <a:latin typeface="Arial Narrow"/>
                <a:ea typeface="Arial Narrow"/>
                <a:cs typeface="Arial Narrow"/>
                <a:sym typeface="Arial Narrow"/>
              </a:defRPr>
            </a:lvl1pPr>
          </a:lstStyle>
          <a:p>
            <a:r>
              <a:t>pagina</a:t>
            </a:r>
          </a:p>
        </p:txBody>
      </p:sp>
      <p:pic>
        <p:nvPicPr>
          <p:cNvPr id="175" name="Graphic 18" descr="Graphic 18"/>
          <p:cNvPicPr>
            <a:picLocks noChangeAspect="1"/>
          </p:cNvPicPr>
          <p:nvPr/>
        </p:nvPicPr>
        <p:blipFill>
          <a:blip r:embed="rId3"/>
          <a:stretch>
            <a:fillRect/>
          </a:stretch>
        </p:blipFill>
        <p:spPr>
          <a:xfrm>
            <a:off x="416684" y="1962743"/>
            <a:ext cx="410853" cy="632536"/>
          </a:xfrm>
          <a:prstGeom prst="rect">
            <a:avLst/>
          </a:prstGeom>
          <a:ln w="12700">
            <a:miter lim="400000"/>
          </a:ln>
        </p:spPr>
      </p:pic>
      <p:sp>
        <p:nvSpPr>
          <p:cNvPr id="176" name="Hoofdtekst - niveau één…"/>
          <p:cNvSpPr txBox="1">
            <a:spLocks noGrp="1"/>
          </p:cNvSpPr>
          <p:nvPr>
            <p:ph type="body" sz="quarter" idx="1" hasCustomPrompt="1"/>
          </p:nvPr>
        </p:nvSpPr>
        <p:spPr>
          <a:xfrm>
            <a:off x="324015" y="2649827"/>
            <a:ext cx="3507857" cy="3051522"/>
          </a:xfrm>
          <a:prstGeom prst="rect">
            <a:avLst/>
          </a:prstGeom>
        </p:spPr>
        <p:txBody>
          <a:bodyPr/>
          <a:lstStyle>
            <a:lvl1pPr marL="0" indent="0">
              <a:buSzTx/>
              <a:buFontTx/>
              <a:buNone/>
              <a:defRPr sz="1400" b="1">
                <a:solidFill>
                  <a:schemeClr val="accent1"/>
                </a:solidFill>
              </a:defRPr>
            </a:lvl1pPr>
            <a:lvl2pPr marL="0" indent="0">
              <a:buSzTx/>
              <a:buFontTx/>
              <a:buNone/>
              <a:defRPr sz="1400" b="1">
                <a:solidFill>
                  <a:schemeClr val="accent1"/>
                </a:solidFill>
              </a:defRPr>
            </a:lvl2pPr>
            <a:lvl3pPr marL="1074419" indent="-160019">
              <a:buFontTx/>
              <a:defRPr sz="1400" b="1">
                <a:solidFill>
                  <a:schemeClr val="accent1"/>
                </a:solidFill>
              </a:defRPr>
            </a:lvl3pPr>
            <a:lvl4pPr marL="1549400" indent="-177800">
              <a:buFontTx/>
              <a:defRPr sz="1400" b="1">
                <a:solidFill>
                  <a:schemeClr val="accent1"/>
                </a:solidFill>
              </a:defRPr>
            </a:lvl4pPr>
            <a:lvl5pPr marL="2006600" indent="-177800">
              <a:buFontTx/>
              <a:defRPr sz="1400" b="1">
                <a:solidFill>
                  <a:schemeClr val="accent1"/>
                </a:solidFill>
              </a:defRPr>
            </a:lvl5pPr>
          </a:lstStyle>
          <a:p>
            <a:r>
              <a:t>Titel van de tekstblok - niveau 1</a:t>
            </a:r>
          </a:p>
          <a:p>
            <a:pPr lvl="1"/>
            <a:endParaRPr/>
          </a:p>
          <a:p>
            <a:pPr lvl="2"/>
            <a:endParaRPr/>
          </a:p>
          <a:p>
            <a:pPr lvl="3"/>
            <a:endParaRPr/>
          </a:p>
          <a:p>
            <a:pPr lvl="4"/>
            <a:endParaRPr/>
          </a:p>
        </p:txBody>
      </p:sp>
      <p:sp>
        <p:nvSpPr>
          <p:cNvPr id="177" name="Text Placeholder 22"/>
          <p:cNvSpPr>
            <a:spLocks noGrp="1"/>
          </p:cNvSpPr>
          <p:nvPr>
            <p:ph type="body" sz="quarter" idx="21" hasCustomPrompt="1"/>
          </p:nvPr>
        </p:nvSpPr>
        <p:spPr>
          <a:xfrm>
            <a:off x="6176707" y="685799"/>
            <a:ext cx="4422629" cy="1582968"/>
          </a:xfrm>
          <a:prstGeom prst="rect">
            <a:avLst/>
          </a:prstGeom>
        </p:spPr>
        <p:txBody>
          <a:bodyPr/>
          <a:lstStyle>
            <a:lvl1pPr marL="0" indent="0">
              <a:buSzTx/>
              <a:buFontTx/>
              <a:buNone/>
              <a:defRPr sz="1200" b="1">
                <a:solidFill>
                  <a:srgbClr val="FFFFFF"/>
                </a:solidFill>
              </a:defRPr>
            </a:lvl1pPr>
          </a:lstStyle>
          <a:p>
            <a:r>
              <a:t>Bodytekst- niveau 1
Bodytekst – niveau 2</a:t>
            </a:r>
          </a:p>
        </p:txBody>
      </p:sp>
      <p:sp>
        <p:nvSpPr>
          <p:cNvPr id="178" name="Text Placeholder 22"/>
          <p:cNvSpPr>
            <a:spLocks noGrp="1"/>
          </p:cNvSpPr>
          <p:nvPr>
            <p:ph type="body" sz="quarter" idx="22" hasCustomPrompt="1"/>
          </p:nvPr>
        </p:nvSpPr>
        <p:spPr>
          <a:xfrm>
            <a:off x="6154522" y="2476834"/>
            <a:ext cx="4422629" cy="1582967"/>
          </a:xfrm>
          <a:prstGeom prst="rect">
            <a:avLst/>
          </a:prstGeom>
        </p:spPr>
        <p:txBody>
          <a:bodyPr/>
          <a:lstStyle>
            <a:lvl1pPr marL="0" indent="0">
              <a:buSzTx/>
              <a:buFontTx/>
              <a:buNone/>
              <a:defRPr sz="1200" b="1">
                <a:solidFill>
                  <a:srgbClr val="FFFFFF"/>
                </a:solidFill>
              </a:defRPr>
            </a:lvl1pPr>
          </a:lstStyle>
          <a:p>
            <a:r>
              <a:t>Bodytekst- niveau 1
Bodytekst – niveau 2</a:t>
            </a:r>
          </a:p>
        </p:txBody>
      </p:sp>
      <p:sp>
        <p:nvSpPr>
          <p:cNvPr id="179" name="Text Placeholder 22"/>
          <p:cNvSpPr>
            <a:spLocks noGrp="1"/>
          </p:cNvSpPr>
          <p:nvPr>
            <p:ph type="body" sz="quarter" idx="23" hasCustomPrompt="1"/>
          </p:nvPr>
        </p:nvSpPr>
        <p:spPr>
          <a:xfrm>
            <a:off x="5490164" y="775250"/>
            <a:ext cx="497872" cy="397340"/>
          </a:xfrm>
          <a:prstGeom prst="rect">
            <a:avLst/>
          </a:prstGeom>
          <a:blipFill>
            <a:blip r:embed="rId4"/>
            <a:stretch>
              <a:fillRect/>
            </a:stretch>
          </a:blipFill>
        </p:spPr>
        <p:txBody>
          <a:bodyPr/>
          <a:lstStyle>
            <a:lvl1pPr marL="0" indent="0">
              <a:buSzTx/>
              <a:buFontTx/>
              <a:buNone/>
              <a:defRPr sz="100" b="1">
                <a:solidFill>
                  <a:schemeClr val="accent1"/>
                </a:solidFill>
              </a:defRPr>
            </a:lvl1pPr>
          </a:lstStyle>
          <a:p>
            <a:r>
              <a:t> </a:t>
            </a:r>
          </a:p>
        </p:txBody>
      </p:sp>
      <p:sp>
        <p:nvSpPr>
          <p:cNvPr id="180" name="Text Placeholder 22"/>
          <p:cNvSpPr>
            <a:spLocks noGrp="1"/>
          </p:cNvSpPr>
          <p:nvPr>
            <p:ph type="body" sz="quarter" idx="24" hasCustomPrompt="1"/>
          </p:nvPr>
        </p:nvSpPr>
        <p:spPr>
          <a:xfrm>
            <a:off x="5478484" y="2532128"/>
            <a:ext cx="521230" cy="293316"/>
          </a:xfrm>
          <a:prstGeom prst="rect">
            <a:avLst/>
          </a:prstGeom>
          <a:blipFill>
            <a:blip r:embed="rId5"/>
            <a:stretch>
              <a:fillRect/>
            </a:stretch>
          </a:blipFill>
        </p:spPr>
        <p:txBody>
          <a:bodyPr/>
          <a:lstStyle>
            <a:lvl1pPr marL="0" indent="0">
              <a:buSzTx/>
              <a:buFontTx/>
              <a:buNone/>
              <a:defRPr sz="100" b="1">
                <a:solidFill>
                  <a:schemeClr val="accent1"/>
                </a:solidFill>
              </a:defRPr>
            </a:lvl1pPr>
          </a:lstStyle>
          <a:p>
            <a:r>
              <a:t> </a:t>
            </a:r>
          </a:p>
        </p:txBody>
      </p:sp>
      <p:sp>
        <p:nvSpPr>
          <p:cNvPr id="181" name="Text Placeholder 22"/>
          <p:cNvSpPr>
            <a:spLocks noGrp="1"/>
          </p:cNvSpPr>
          <p:nvPr>
            <p:ph type="body" sz="quarter" idx="25" hasCustomPrompt="1"/>
          </p:nvPr>
        </p:nvSpPr>
        <p:spPr>
          <a:xfrm>
            <a:off x="5466807" y="4260017"/>
            <a:ext cx="521229" cy="301289"/>
          </a:xfrm>
          <a:prstGeom prst="rect">
            <a:avLst/>
          </a:prstGeom>
          <a:blipFill>
            <a:blip r:embed="rId6"/>
            <a:stretch>
              <a:fillRect/>
            </a:stretch>
          </a:blipFill>
        </p:spPr>
        <p:txBody>
          <a:bodyPr/>
          <a:lstStyle>
            <a:lvl1pPr marL="0" indent="0">
              <a:buSzTx/>
              <a:buFontTx/>
              <a:buNone/>
              <a:defRPr sz="100" b="1">
                <a:solidFill>
                  <a:schemeClr val="accent1"/>
                </a:solidFill>
              </a:defRPr>
            </a:lvl1pPr>
          </a:lstStyle>
          <a:p>
            <a:r>
              <a:t> </a:t>
            </a:r>
          </a:p>
        </p:txBody>
      </p:sp>
      <p:sp>
        <p:nvSpPr>
          <p:cNvPr id="182" name="Text Placeholder 22"/>
          <p:cNvSpPr>
            <a:spLocks noGrp="1"/>
          </p:cNvSpPr>
          <p:nvPr>
            <p:ph type="body" sz="quarter" idx="26" hasCustomPrompt="1"/>
          </p:nvPr>
        </p:nvSpPr>
        <p:spPr>
          <a:xfrm>
            <a:off x="6154522" y="4175588"/>
            <a:ext cx="4422629" cy="1582967"/>
          </a:xfrm>
          <a:prstGeom prst="rect">
            <a:avLst/>
          </a:prstGeom>
        </p:spPr>
        <p:txBody>
          <a:bodyPr/>
          <a:lstStyle>
            <a:lvl1pPr marL="0" indent="0">
              <a:buSzTx/>
              <a:buFontTx/>
              <a:buNone/>
              <a:defRPr sz="1200" b="1">
                <a:solidFill>
                  <a:srgbClr val="FFFFFF"/>
                </a:solidFill>
              </a:defRPr>
            </a:lvl1pPr>
          </a:lstStyle>
          <a:p>
            <a:r>
              <a:t>Bodytekst- niveau 1
Bodytekst – niveau 2</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_Titel en tekst - V3">
    <p:spTree>
      <p:nvGrpSpPr>
        <p:cNvPr id="1" name=""/>
        <p:cNvGrpSpPr/>
        <p:nvPr/>
      </p:nvGrpSpPr>
      <p:grpSpPr>
        <a:xfrm>
          <a:off x="0" y="0"/>
          <a:ext cx="0" cy="0"/>
          <a:chOff x="0" y="0"/>
          <a:chExt cx="0" cy="0"/>
        </a:xfrm>
      </p:grpSpPr>
      <p:sp>
        <p:nvSpPr>
          <p:cNvPr id="189" name="Dianummer"/>
          <p:cNvSpPr txBox="1">
            <a:spLocks noGrp="1"/>
          </p:cNvSpPr>
          <p:nvPr>
            <p:ph type="sldNum" sz="quarter" idx="2"/>
          </p:nvPr>
        </p:nvSpPr>
        <p:spPr>
          <a:xfrm>
            <a:off x="7675158" y="6375707"/>
            <a:ext cx="188955" cy="199001"/>
          </a:xfrm>
          <a:prstGeom prst="rect">
            <a:avLst/>
          </a:prstGeom>
        </p:spPr>
        <p:txBody>
          <a:bodyPr lIns="36000" tIns="36000" rIns="36000" bIns="36000"/>
          <a:lstStyle>
            <a:lvl1pPr algn="l">
              <a:defRPr sz="900" i="1">
                <a:solidFill>
                  <a:schemeClr val="accent1"/>
                </a:solidFill>
              </a:defRPr>
            </a:lvl1pPr>
          </a:lstStyle>
          <a:p>
            <a:fld id="{86CB4B4D-7CA3-9044-876B-883B54F8677D}" type="slidenum">
              <a:t>‹nr.›</a:t>
            </a:fld>
            <a:endParaRPr/>
          </a:p>
        </p:txBody>
      </p:sp>
      <p:pic>
        <p:nvPicPr>
          <p:cNvPr id="190" name="Graphic 12" descr="Graphic 12"/>
          <p:cNvPicPr>
            <a:picLocks noChangeAspect="1"/>
          </p:cNvPicPr>
          <p:nvPr/>
        </p:nvPicPr>
        <p:blipFill>
          <a:blip r:embed="rId2"/>
          <a:stretch>
            <a:fillRect/>
          </a:stretch>
        </p:blipFill>
        <p:spPr>
          <a:xfrm>
            <a:off x="11313063" y="5889173"/>
            <a:ext cx="410853" cy="632536"/>
          </a:xfrm>
          <a:prstGeom prst="rect">
            <a:avLst/>
          </a:prstGeom>
          <a:ln w="12700">
            <a:miter lim="400000"/>
          </a:ln>
        </p:spPr>
      </p:pic>
      <p:sp>
        <p:nvSpPr>
          <p:cNvPr id="191" name="TextBox 13"/>
          <p:cNvSpPr txBox="1"/>
          <p:nvPr/>
        </p:nvSpPr>
        <p:spPr>
          <a:xfrm>
            <a:off x="580230" y="6340721"/>
            <a:ext cx="972003"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solidFill>
                  <a:srgbClr val="808080"/>
                </a:solidFill>
                <a:latin typeface="Arial Narrow"/>
                <a:ea typeface="Arial Narrow"/>
                <a:cs typeface="Arial Narrow"/>
                <a:sym typeface="Arial Narrow"/>
              </a:defRPr>
            </a:lvl1pPr>
          </a:lstStyle>
          <a:p>
            <a:r>
              <a:t>WhoCares?</a:t>
            </a:r>
          </a:p>
        </p:txBody>
      </p:sp>
      <p:sp>
        <p:nvSpPr>
          <p:cNvPr id="192" name="TextBox 14"/>
          <p:cNvSpPr txBox="1"/>
          <p:nvPr/>
        </p:nvSpPr>
        <p:spPr>
          <a:xfrm>
            <a:off x="7287790" y="6340721"/>
            <a:ext cx="441231"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i="1">
                <a:solidFill>
                  <a:schemeClr val="accent1"/>
                </a:solidFill>
                <a:latin typeface="Arial Narrow"/>
                <a:ea typeface="Arial Narrow"/>
                <a:cs typeface="Arial Narrow"/>
                <a:sym typeface="Arial Narrow"/>
              </a:defRPr>
            </a:lvl1pPr>
          </a:lstStyle>
          <a:p>
            <a:r>
              <a:t>pagina</a:t>
            </a:r>
          </a:p>
        </p:txBody>
      </p:sp>
      <p:sp>
        <p:nvSpPr>
          <p:cNvPr id="193" name="Titel"/>
          <p:cNvSpPr txBox="1">
            <a:spLocks noGrp="1"/>
          </p:cNvSpPr>
          <p:nvPr>
            <p:ph type="title" hasCustomPrompt="1"/>
          </p:nvPr>
        </p:nvSpPr>
        <p:spPr>
          <a:xfrm>
            <a:off x="534510" y="416327"/>
            <a:ext cx="8222602" cy="886737"/>
          </a:xfrm>
          <a:prstGeom prst="rect">
            <a:avLst/>
          </a:prstGeom>
        </p:spPr>
        <p:txBody>
          <a:bodyPr lIns="36000" tIns="36000" rIns="36000" bIns="36000"/>
          <a:lstStyle>
            <a:lvl1pPr>
              <a:lnSpc>
                <a:spcPct val="85000"/>
              </a:lnSpc>
              <a:defRPr sz="4000" b="1">
                <a:solidFill>
                  <a:schemeClr val="accent1"/>
                </a:solidFill>
              </a:defRPr>
            </a:lvl1pPr>
          </a:lstStyle>
          <a:p>
            <a:r>
              <a:t>Titel</a:t>
            </a:r>
          </a:p>
        </p:txBody>
      </p:sp>
      <p:sp>
        <p:nvSpPr>
          <p:cNvPr id="194" name="Hoofdtekst - niveau één…"/>
          <p:cNvSpPr txBox="1">
            <a:spLocks noGrp="1"/>
          </p:cNvSpPr>
          <p:nvPr>
            <p:ph type="body" sz="quarter" idx="1" hasCustomPrompt="1"/>
          </p:nvPr>
        </p:nvSpPr>
        <p:spPr>
          <a:xfrm>
            <a:off x="766333" y="1477008"/>
            <a:ext cx="3159625" cy="4247931"/>
          </a:xfrm>
          <a:prstGeom prst="rect">
            <a:avLst/>
          </a:prstGeom>
          <a:solidFill>
            <a:schemeClr val="accent2"/>
          </a:solidFill>
        </p:spPr>
        <p:txBody>
          <a:bodyPr lIns="107999" tIns="107999" rIns="107999" bIns="107999"/>
          <a:lstStyle>
            <a:lvl1pPr marL="0" indent="0">
              <a:buSzTx/>
              <a:buFontTx/>
              <a:buNone/>
              <a:defRPr sz="1400" b="1">
                <a:solidFill>
                  <a:srgbClr val="FFFFFF"/>
                </a:solidFill>
              </a:defRPr>
            </a:lvl1pPr>
            <a:lvl2pPr marL="0" indent="0">
              <a:buSzTx/>
              <a:buFontTx/>
              <a:buNone/>
              <a:defRPr sz="1400" b="1">
                <a:solidFill>
                  <a:srgbClr val="FFFFFF"/>
                </a:solidFill>
              </a:defRPr>
            </a:lvl2pPr>
            <a:lvl3pPr marL="1074419" indent="-160019">
              <a:buFontTx/>
              <a:defRPr sz="1400" b="1">
                <a:solidFill>
                  <a:srgbClr val="FFFFFF"/>
                </a:solidFill>
              </a:defRPr>
            </a:lvl3pPr>
            <a:lvl4pPr marL="1549400" indent="-177800">
              <a:buFontTx/>
              <a:defRPr sz="1400" b="1">
                <a:solidFill>
                  <a:srgbClr val="FFFFFF"/>
                </a:solidFill>
              </a:defRPr>
            </a:lvl4pPr>
            <a:lvl5pPr marL="2006600" indent="-177800">
              <a:buFontTx/>
              <a:defRPr sz="1400" b="1">
                <a:solidFill>
                  <a:srgbClr val="FFFFFF"/>
                </a:solidFill>
              </a:defRPr>
            </a:lvl5pPr>
          </a:lstStyle>
          <a:p>
            <a:r>
              <a:t>Titel van de tekstblok - niveau 1</a:t>
            </a:r>
          </a:p>
          <a:p>
            <a:pPr lvl="1"/>
            <a:endParaRPr/>
          </a:p>
          <a:p>
            <a:pPr lvl="2"/>
            <a:endParaRPr/>
          </a:p>
          <a:p>
            <a:pPr lvl="3"/>
            <a:endParaRPr/>
          </a:p>
          <a:p>
            <a:pPr lvl="4"/>
            <a:endParaRPr/>
          </a:p>
        </p:txBody>
      </p:sp>
      <p:sp>
        <p:nvSpPr>
          <p:cNvPr id="195" name="Text Placeholder 22"/>
          <p:cNvSpPr>
            <a:spLocks noGrp="1"/>
          </p:cNvSpPr>
          <p:nvPr>
            <p:ph type="body" sz="quarter" idx="21" hasCustomPrompt="1"/>
          </p:nvPr>
        </p:nvSpPr>
        <p:spPr>
          <a:xfrm>
            <a:off x="4515534" y="1460646"/>
            <a:ext cx="3159625" cy="4247930"/>
          </a:xfrm>
          <a:prstGeom prst="rect">
            <a:avLst/>
          </a:prstGeom>
          <a:solidFill>
            <a:srgbClr val="DFE6E2"/>
          </a:solidFill>
        </p:spPr>
        <p:txBody>
          <a:bodyPr lIns="107999" tIns="107999" rIns="107999" bIns="107999"/>
          <a:lstStyle>
            <a:lvl1pPr marL="0" indent="0">
              <a:buSzTx/>
              <a:buFontTx/>
              <a:buNone/>
              <a:defRPr sz="1400" b="1">
                <a:solidFill>
                  <a:schemeClr val="accent1"/>
                </a:solidFill>
              </a:defRPr>
            </a:lvl1pPr>
          </a:lstStyle>
          <a:p>
            <a:r>
              <a:t>Titel van de tekstblok - niveau 1
Bodytekst – niveau 2</a:t>
            </a:r>
          </a:p>
        </p:txBody>
      </p:sp>
      <p:sp>
        <p:nvSpPr>
          <p:cNvPr id="196" name="Text Placeholder 22"/>
          <p:cNvSpPr>
            <a:spLocks noGrp="1"/>
          </p:cNvSpPr>
          <p:nvPr>
            <p:ph type="body" sz="quarter" idx="22" hasCustomPrompt="1"/>
          </p:nvPr>
        </p:nvSpPr>
        <p:spPr>
          <a:xfrm>
            <a:off x="8266045" y="1477008"/>
            <a:ext cx="3159625" cy="4247930"/>
          </a:xfrm>
          <a:prstGeom prst="rect">
            <a:avLst/>
          </a:prstGeom>
          <a:solidFill>
            <a:srgbClr val="E1E7EE"/>
          </a:solidFill>
        </p:spPr>
        <p:txBody>
          <a:bodyPr lIns="107999" tIns="107999" rIns="107999" bIns="107999"/>
          <a:lstStyle>
            <a:lvl1pPr marL="0" indent="0">
              <a:buSzTx/>
              <a:buFontTx/>
              <a:buNone/>
              <a:defRPr sz="1400" b="1">
                <a:solidFill>
                  <a:schemeClr val="accent1"/>
                </a:solidFill>
              </a:defRPr>
            </a:lvl1pPr>
          </a:lstStyle>
          <a:p>
            <a:r>
              <a:t>Titel van de tekstblok - niveau 1
Bodytekst – niveau 2</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3 tekstblokken">
    <p:spTree>
      <p:nvGrpSpPr>
        <p:cNvPr id="1" name=""/>
        <p:cNvGrpSpPr/>
        <p:nvPr/>
      </p:nvGrpSpPr>
      <p:grpSpPr>
        <a:xfrm>
          <a:off x="0" y="0"/>
          <a:ext cx="0" cy="0"/>
          <a:chOff x="0" y="0"/>
          <a:chExt cx="0" cy="0"/>
        </a:xfrm>
      </p:grpSpPr>
      <p:sp>
        <p:nvSpPr>
          <p:cNvPr id="203" name="Dianummer"/>
          <p:cNvSpPr txBox="1">
            <a:spLocks noGrp="1"/>
          </p:cNvSpPr>
          <p:nvPr>
            <p:ph type="sldNum" sz="quarter" idx="2"/>
          </p:nvPr>
        </p:nvSpPr>
        <p:spPr>
          <a:xfrm>
            <a:off x="7675158" y="6375707"/>
            <a:ext cx="188955" cy="199001"/>
          </a:xfrm>
          <a:prstGeom prst="rect">
            <a:avLst/>
          </a:prstGeom>
        </p:spPr>
        <p:txBody>
          <a:bodyPr lIns="36000" tIns="36000" rIns="36000" bIns="36000"/>
          <a:lstStyle>
            <a:lvl1pPr algn="l">
              <a:defRPr sz="900" i="1">
                <a:solidFill>
                  <a:schemeClr val="accent1"/>
                </a:solidFill>
              </a:defRPr>
            </a:lvl1pPr>
          </a:lstStyle>
          <a:p>
            <a:fld id="{86CB4B4D-7CA3-9044-876B-883B54F8677D}" type="slidenum">
              <a:t>‹nr.›</a:t>
            </a:fld>
            <a:endParaRPr/>
          </a:p>
        </p:txBody>
      </p:sp>
      <p:pic>
        <p:nvPicPr>
          <p:cNvPr id="204" name="Graphic 12" descr="Graphic 12"/>
          <p:cNvPicPr>
            <a:picLocks noChangeAspect="1"/>
          </p:cNvPicPr>
          <p:nvPr/>
        </p:nvPicPr>
        <p:blipFill>
          <a:blip r:embed="rId2"/>
          <a:stretch>
            <a:fillRect/>
          </a:stretch>
        </p:blipFill>
        <p:spPr>
          <a:xfrm>
            <a:off x="11313063" y="5889173"/>
            <a:ext cx="410853" cy="632536"/>
          </a:xfrm>
          <a:prstGeom prst="rect">
            <a:avLst/>
          </a:prstGeom>
          <a:ln w="12700">
            <a:miter lim="400000"/>
          </a:ln>
        </p:spPr>
      </p:pic>
      <p:sp>
        <p:nvSpPr>
          <p:cNvPr id="205" name="TextBox 13"/>
          <p:cNvSpPr txBox="1"/>
          <p:nvPr/>
        </p:nvSpPr>
        <p:spPr>
          <a:xfrm>
            <a:off x="580230" y="6340721"/>
            <a:ext cx="972003"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solidFill>
                  <a:srgbClr val="808080"/>
                </a:solidFill>
                <a:latin typeface="Arial Narrow"/>
                <a:ea typeface="Arial Narrow"/>
                <a:cs typeface="Arial Narrow"/>
                <a:sym typeface="Arial Narrow"/>
              </a:defRPr>
            </a:lvl1pPr>
          </a:lstStyle>
          <a:p>
            <a:r>
              <a:t>WhoCares?</a:t>
            </a:r>
          </a:p>
        </p:txBody>
      </p:sp>
      <p:sp>
        <p:nvSpPr>
          <p:cNvPr id="206" name="TextBox 14"/>
          <p:cNvSpPr txBox="1"/>
          <p:nvPr/>
        </p:nvSpPr>
        <p:spPr>
          <a:xfrm>
            <a:off x="7287790" y="6340721"/>
            <a:ext cx="441231"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i="1">
                <a:solidFill>
                  <a:schemeClr val="accent1"/>
                </a:solidFill>
                <a:latin typeface="Arial Narrow"/>
                <a:ea typeface="Arial Narrow"/>
                <a:cs typeface="Arial Narrow"/>
                <a:sym typeface="Arial Narrow"/>
              </a:defRPr>
            </a:lvl1pPr>
          </a:lstStyle>
          <a:p>
            <a:r>
              <a:t>pagina</a:t>
            </a:r>
          </a:p>
        </p:txBody>
      </p:sp>
      <p:sp>
        <p:nvSpPr>
          <p:cNvPr id="207" name="Hoofdtekst - niveau één…"/>
          <p:cNvSpPr txBox="1">
            <a:spLocks noGrp="1"/>
          </p:cNvSpPr>
          <p:nvPr>
            <p:ph type="body" sz="quarter" idx="1" hasCustomPrompt="1"/>
          </p:nvPr>
        </p:nvSpPr>
        <p:spPr>
          <a:xfrm>
            <a:off x="766333" y="1665851"/>
            <a:ext cx="3159625" cy="4095330"/>
          </a:xfrm>
          <a:prstGeom prst="rect">
            <a:avLst/>
          </a:prstGeom>
        </p:spPr>
        <p:txBody>
          <a:bodyPr lIns="107999" tIns="107999" rIns="107999" bIns="107999"/>
          <a:lstStyle>
            <a:lvl1pPr marL="0" indent="0">
              <a:buSzTx/>
              <a:buFontTx/>
              <a:buNone/>
              <a:defRPr sz="1400" b="1">
                <a:solidFill>
                  <a:schemeClr val="accent1"/>
                </a:solidFill>
              </a:defRPr>
            </a:lvl1pPr>
            <a:lvl2pPr marL="0" indent="0">
              <a:buSzTx/>
              <a:buFontTx/>
              <a:buNone/>
              <a:defRPr sz="1400" b="1">
                <a:solidFill>
                  <a:schemeClr val="accent1"/>
                </a:solidFill>
              </a:defRPr>
            </a:lvl2pPr>
            <a:lvl3pPr marL="1074419" indent="-160019">
              <a:buFontTx/>
              <a:defRPr sz="1400" b="1">
                <a:solidFill>
                  <a:schemeClr val="accent1"/>
                </a:solidFill>
              </a:defRPr>
            </a:lvl3pPr>
            <a:lvl4pPr marL="1549400" indent="-177800">
              <a:buFontTx/>
              <a:defRPr sz="1400" b="1">
                <a:solidFill>
                  <a:schemeClr val="accent1"/>
                </a:solidFill>
              </a:defRPr>
            </a:lvl4pPr>
            <a:lvl5pPr marL="2006600" indent="-177800">
              <a:buFontTx/>
              <a:defRPr sz="1400" b="1">
                <a:solidFill>
                  <a:schemeClr val="accent1"/>
                </a:solidFill>
              </a:defRPr>
            </a:lvl5pPr>
          </a:lstStyle>
          <a:p>
            <a:r>
              <a:t>Titel van de tekstblok - niveau 1</a:t>
            </a:r>
          </a:p>
          <a:p>
            <a:pPr lvl="1"/>
            <a:endParaRPr/>
          </a:p>
          <a:p>
            <a:pPr lvl="2"/>
            <a:endParaRPr/>
          </a:p>
          <a:p>
            <a:pPr lvl="3"/>
            <a:endParaRPr/>
          </a:p>
          <a:p>
            <a:pPr lvl="4"/>
            <a:endParaRPr/>
          </a:p>
        </p:txBody>
      </p:sp>
      <p:sp>
        <p:nvSpPr>
          <p:cNvPr id="208" name="Text Placeholder 22"/>
          <p:cNvSpPr>
            <a:spLocks noGrp="1"/>
          </p:cNvSpPr>
          <p:nvPr>
            <p:ph type="body" sz="quarter" idx="21" hasCustomPrompt="1"/>
          </p:nvPr>
        </p:nvSpPr>
        <p:spPr>
          <a:xfrm>
            <a:off x="4515534" y="1649488"/>
            <a:ext cx="3159625" cy="4095330"/>
          </a:xfrm>
          <a:prstGeom prst="rect">
            <a:avLst/>
          </a:prstGeom>
        </p:spPr>
        <p:txBody>
          <a:bodyPr lIns="107999" tIns="107999" rIns="107999" bIns="107999"/>
          <a:lstStyle>
            <a:lvl1pPr marL="0" indent="0">
              <a:buSzTx/>
              <a:buFontTx/>
              <a:buNone/>
              <a:defRPr sz="1400" b="1">
                <a:solidFill>
                  <a:schemeClr val="accent1"/>
                </a:solidFill>
              </a:defRPr>
            </a:lvl1pPr>
          </a:lstStyle>
          <a:p>
            <a:r>
              <a:t>Titel van de tekstblok - niveau 1
Bodytekst – niveau 2</a:t>
            </a:r>
          </a:p>
        </p:txBody>
      </p:sp>
      <p:sp>
        <p:nvSpPr>
          <p:cNvPr id="209" name="Text Placeholder 22"/>
          <p:cNvSpPr>
            <a:spLocks noGrp="1"/>
          </p:cNvSpPr>
          <p:nvPr>
            <p:ph type="body" sz="quarter" idx="22" hasCustomPrompt="1"/>
          </p:nvPr>
        </p:nvSpPr>
        <p:spPr>
          <a:xfrm>
            <a:off x="8266045" y="1665850"/>
            <a:ext cx="3159625" cy="4095330"/>
          </a:xfrm>
          <a:prstGeom prst="rect">
            <a:avLst/>
          </a:prstGeom>
        </p:spPr>
        <p:txBody>
          <a:bodyPr lIns="107999" tIns="107999" rIns="107999" bIns="107999"/>
          <a:lstStyle>
            <a:lvl1pPr marL="0" indent="0">
              <a:buSzTx/>
              <a:buFontTx/>
              <a:buNone/>
              <a:defRPr sz="1400" b="1">
                <a:solidFill>
                  <a:schemeClr val="accent1"/>
                </a:solidFill>
              </a:defRPr>
            </a:lvl1pPr>
          </a:lstStyle>
          <a:p>
            <a:r>
              <a:t>Titel van de tekstblok - niveau 1
Bodytekst – niveau 2</a:t>
            </a:r>
          </a:p>
        </p:txBody>
      </p:sp>
      <p:pic>
        <p:nvPicPr>
          <p:cNvPr id="210" name="Graphic 8" descr="Graphic 8"/>
          <p:cNvPicPr>
            <a:picLocks noChangeAspect="1"/>
          </p:cNvPicPr>
          <p:nvPr/>
        </p:nvPicPr>
        <p:blipFill>
          <a:blip r:embed="rId3"/>
          <a:stretch>
            <a:fillRect/>
          </a:stretch>
        </p:blipFill>
        <p:spPr>
          <a:xfrm>
            <a:off x="1669613" y="442234"/>
            <a:ext cx="1498601" cy="1193801"/>
          </a:xfrm>
          <a:prstGeom prst="rect">
            <a:avLst/>
          </a:prstGeom>
          <a:ln w="12700">
            <a:miter lim="400000"/>
          </a:ln>
        </p:spPr>
      </p:pic>
      <p:pic>
        <p:nvPicPr>
          <p:cNvPr id="211" name="Graphic 10" descr="Graphic 10"/>
          <p:cNvPicPr>
            <a:picLocks noChangeAspect="1"/>
          </p:cNvPicPr>
          <p:nvPr/>
        </p:nvPicPr>
        <p:blipFill>
          <a:blip r:embed="rId4"/>
          <a:stretch>
            <a:fillRect/>
          </a:stretch>
        </p:blipFill>
        <p:spPr>
          <a:xfrm>
            <a:off x="5149851" y="525612"/>
            <a:ext cx="1892301" cy="1066801"/>
          </a:xfrm>
          <a:prstGeom prst="rect">
            <a:avLst/>
          </a:prstGeom>
          <a:ln w="12700">
            <a:miter lim="400000"/>
          </a:ln>
        </p:spPr>
      </p:pic>
      <p:pic>
        <p:nvPicPr>
          <p:cNvPr id="212" name="Graphic 21" descr="Graphic 21"/>
          <p:cNvPicPr>
            <a:picLocks noChangeAspect="1"/>
          </p:cNvPicPr>
          <p:nvPr/>
        </p:nvPicPr>
        <p:blipFill>
          <a:blip r:embed="rId5"/>
          <a:stretch>
            <a:fillRect/>
          </a:stretch>
        </p:blipFill>
        <p:spPr>
          <a:xfrm>
            <a:off x="8701984" y="524506"/>
            <a:ext cx="1866901" cy="1117601"/>
          </a:xfrm>
          <a:prstGeom prst="rect">
            <a:avLst/>
          </a:prstGeom>
          <a:ln w="12700">
            <a:miter lim="400000"/>
          </a:ln>
        </p:spPr>
      </p:pic>
      <p:pic>
        <p:nvPicPr>
          <p:cNvPr id="213" name="Graphic 23" descr="Graphic 23"/>
          <p:cNvPicPr>
            <a:picLocks noChangeAspect="1"/>
          </p:cNvPicPr>
          <p:nvPr/>
        </p:nvPicPr>
        <p:blipFill>
          <a:blip r:embed="rId6"/>
          <a:stretch>
            <a:fillRect/>
          </a:stretch>
        </p:blipFill>
        <p:spPr>
          <a:xfrm>
            <a:off x="5867108" y="821610"/>
            <a:ext cx="288001" cy="443396"/>
          </a:xfrm>
          <a:prstGeom prst="rect">
            <a:avLst/>
          </a:prstGeom>
          <a:ln w="12700">
            <a:miter lim="400000"/>
          </a:ln>
        </p:spPr>
      </p:pic>
      <p:pic>
        <p:nvPicPr>
          <p:cNvPr id="214" name="Graphic 24" descr="Graphic 24"/>
          <p:cNvPicPr>
            <a:picLocks noChangeAspect="1"/>
          </p:cNvPicPr>
          <p:nvPr/>
        </p:nvPicPr>
        <p:blipFill>
          <a:blip r:embed="rId6"/>
          <a:stretch>
            <a:fillRect/>
          </a:stretch>
        </p:blipFill>
        <p:spPr>
          <a:xfrm>
            <a:off x="9557856" y="821610"/>
            <a:ext cx="288001" cy="443396"/>
          </a:xfrm>
          <a:prstGeom prst="rect">
            <a:avLst/>
          </a:prstGeom>
          <a:ln w="12700">
            <a:miter lim="400000"/>
          </a:ln>
        </p:spPr>
      </p:pic>
      <p:pic>
        <p:nvPicPr>
          <p:cNvPr id="215" name="Graphic 25" descr="Graphic 25"/>
          <p:cNvPicPr>
            <a:picLocks noChangeAspect="1"/>
          </p:cNvPicPr>
          <p:nvPr/>
        </p:nvPicPr>
        <p:blipFill>
          <a:blip r:embed="rId6"/>
          <a:stretch>
            <a:fillRect/>
          </a:stretch>
        </p:blipFill>
        <p:spPr>
          <a:xfrm>
            <a:off x="2207082" y="821610"/>
            <a:ext cx="288001" cy="443396"/>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3 tekstblokken en 3 beelden">
    <p:spTree>
      <p:nvGrpSpPr>
        <p:cNvPr id="1" name=""/>
        <p:cNvGrpSpPr/>
        <p:nvPr/>
      </p:nvGrpSpPr>
      <p:grpSpPr>
        <a:xfrm>
          <a:off x="0" y="0"/>
          <a:ext cx="0" cy="0"/>
          <a:chOff x="0" y="0"/>
          <a:chExt cx="0" cy="0"/>
        </a:xfrm>
      </p:grpSpPr>
      <p:sp>
        <p:nvSpPr>
          <p:cNvPr id="222" name="Dianummer"/>
          <p:cNvSpPr txBox="1">
            <a:spLocks noGrp="1"/>
          </p:cNvSpPr>
          <p:nvPr>
            <p:ph type="sldNum" sz="quarter" idx="2"/>
          </p:nvPr>
        </p:nvSpPr>
        <p:spPr>
          <a:xfrm>
            <a:off x="7675158" y="6375707"/>
            <a:ext cx="188955" cy="199001"/>
          </a:xfrm>
          <a:prstGeom prst="rect">
            <a:avLst/>
          </a:prstGeom>
        </p:spPr>
        <p:txBody>
          <a:bodyPr lIns="36000" tIns="36000" rIns="36000" bIns="36000"/>
          <a:lstStyle>
            <a:lvl1pPr algn="l">
              <a:defRPr sz="900" i="1">
                <a:solidFill>
                  <a:schemeClr val="accent1"/>
                </a:solidFill>
              </a:defRPr>
            </a:lvl1pPr>
          </a:lstStyle>
          <a:p>
            <a:fld id="{86CB4B4D-7CA3-9044-876B-883B54F8677D}" type="slidenum">
              <a:t>‹nr.›</a:t>
            </a:fld>
            <a:endParaRPr/>
          </a:p>
        </p:txBody>
      </p:sp>
      <p:pic>
        <p:nvPicPr>
          <p:cNvPr id="223" name="Graphic 12" descr="Graphic 12"/>
          <p:cNvPicPr>
            <a:picLocks noChangeAspect="1"/>
          </p:cNvPicPr>
          <p:nvPr/>
        </p:nvPicPr>
        <p:blipFill>
          <a:blip r:embed="rId2"/>
          <a:stretch>
            <a:fillRect/>
          </a:stretch>
        </p:blipFill>
        <p:spPr>
          <a:xfrm>
            <a:off x="11313063" y="5889173"/>
            <a:ext cx="410853" cy="632536"/>
          </a:xfrm>
          <a:prstGeom prst="rect">
            <a:avLst/>
          </a:prstGeom>
          <a:ln w="12700">
            <a:miter lim="400000"/>
          </a:ln>
        </p:spPr>
      </p:pic>
      <p:sp>
        <p:nvSpPr>
          <p:cNvPr id="224" name="TextBox 13"/>
          <p:cNvSpPr txBox="1"/>
          <p:nvPr/>
        </p:nvSpPr>
        <p:spPr>
          <a:xfrm>
            <a:off x="580230" y="6340721"/>
            <a:ext cx="972003"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solidFill>
                  <a:srgbClr val="808080"/>
                </a:solidFill>
                <a:latin typeface="Arial Narrow"/>
                <a:ea typeface="Arial Narrow"/>
                <a:cs typeface="Arial Narrow"/>
                <a:sym typeface="Arial Narrow"/>
              </a:defRPr>
            </a:lvl1pPr>
          </a:lstStyle>
          <a:p>
            <a:r>
              <a:t>WhoCares?</a:t>
            </a:r>
          </a:p>
        </p:txBody>
      </p:sp>
      <p:sp>
        <p:nvSpPr>
          <p:cNvPr id="225" name="TextBox 14"/>
          <p:cNvSpPr txBox="1"/>
          <p:nvPr/>
        </p:nvSpPr>
        <p:spPr>
          <a:xfrm>
            <a:off x="7287790" y="6340721"/>
            <a:ext cx="441231"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i="1">
                <a:solidFill>
                  <a:schemeClr val="accent1"/>
                </a:solidFill>
                <a:latin typeface="Arial Narrow"/>
                <a:ea typeface="Arial Narrow"/>
                <a:cs typeface="Arial Narrow"/>
                <a:sym typeface="Arial Narrow"/>
              </a:defRPr>
            </a:lvl1pPr>
          </a:lstStyle>
          <a:p>
            <a:r>
              <a:t>pagina</a:t>
            </a:r>
          </a:p>
        </p:txBody>
      </p:sp>
      <p:sp>
        <p:nvSpPr>
          <p:cNvPr id="226" name="Hoofdtekst - niveau één…"/>
          <p:cNvSpPr txBox="1">
            <a:spLocks noGrp="1"/>
          </p:cNvSpPr>
          <p:nvPr>
            <p:ph type="body" sz="quarter" idx="1" hasCustomPrompt="1"/>
          </p:nvPr>
        </p:nvSpPr>
        <p:spPr>
          <a:xfrm>
            <a:off x="1412965" y="3522133"/>
            <a:ext cx="2650901" cy="2235201"/>
          </a:xfrm>
          <a:prstGeom prst="rect">
            <a:avLst/>
          </a:prstGeom>
        </p:spPr>
        <p:txBody>
          <a:bodyPr lIns="72000" tIns="72000" rIns="72000" bIns="72000"/>
          <a:lstStyle>
            <a:lvl1pPr marL="0" indent="0">
              <a:buSzTx/>
              <a:buFontTx/>
              <a:buNone/>
              <a:defRPr sz="1400" b="1">
                <a:solidFill>
                  <a:schemeClr val="accent1"/>
                </a:solidFill>
              </a:defRPr>
            </a:lvl1pPr>
            <a:lvl2pPr marL="0" indent="0">
              <a:buSzTx/>
              <a:buFontTx/>
              <a:buNone/>
              <a:defRPr sz="1400" b="1">
                <a:solidFill>
                  <a:schemeClr val="accent1"/>
                </a:solidFill>
              </a:defRPr>
            </a:lvl2pPr>
            <a:lvl3pPr marL="1074419" indent="-160019">
              <a:buFontTx/>
              <a:defRPr sz="1400" b="1">
                <a:solidFill>
                  <a:schemeClr val="accent1"/>
                </a:solidFill>
              </a:defRPr>
            </a:lvl3pPr>
            <a:lvl4pPr marL="1549400" indent="-177800">
              <a:buFontTx/>
              <a:defRPr sz="1400" b="1">
                <a:solidFill>
                  <a:schemeClr val="accent1"/>
                </a:solidFill>
              </a:defRPr>
            </a:lvl4pPr>
            <a:lvl5pPr marL="2006600" indent="-177800">
              <a:buFontTx/>
              <a:defRPr sz="1400" b="1">
                <a:solidFill>
                  <a:schemeClr val="accent1"/>
                </a:solidFill>
              </a:defRPr>
            </a:lvl5pPr>
          </a:lstStyle>
          <a:p>
            <a:r>
              <a:t>Titel van de tekstblok - niveau 1</a:t>
            </a:r>
          </a:p>
          <a:p>
            <a:pPr lvl="1"/>
            <a:endParaRPr/>
          </a:p>
          <a:p>
            <a:pPr lvl="2"/>
            <a:endParaRPr/>
          </a:p>
          <a:p>
            <a:pPr lvl="3"/>
            <a:endParaRPr/>
          </a:p>
          <a:p>
            <a:pPr lvl="4"/>
            <a:endParaRPr/>
          </a:p>
        </p:txBody>
      </p:sp>
      <p:sp>
        <p:nvSpPr>
          <p:cNvPr id="227" name="Text Placeholder 22"/>
          <p:cNvSpPr>
            <a:spLocks noGrp="1"/>
          </p:cNvSpPr>
          <p:nvPr>
            <p:ph type="body" sz="quarter" idx="21" hasCustomPrompt="1"/>
          </p:nvPr>
        </p:nvSpPr>
        <p:spPr>
          <a:xfrm>
            <a:off x="4751461" y="3505770"/>
            <a:ext cx="2650902" cy="2235201"/>
          </a:xfrm>
          <a:prstGeom prst="rect">
            <a:avLst/>
          </a:prstGeom>
        </p:spPr>
        <p:txBody>
          <a:bodyPr lIns="72000" tIns="72000" rIns="72000" bIns="72000"/>
          <a:lstStyle>
            <a:lvl1pPr marL="0" indent="0">
              <a:buSzTx/>
              <a:buFontTx/>
              <a:buNone/>
              <a:defRPr sz="1400" b="1">
                <a:solidFill>
                  <a:schemeClr val="accent1"/>
                </a:solidFill>
              </a:defRPr>
            </a:lvl1pPr>
          </a:lstStyle>
          <a:p>
            <a:r>
              <a:t>Titel van de tekstblok - niveau 1
Bodytekst – niveau 2</a:t>
            </a:r>
          </a:p>
        </p:txBody>
      </p:sp>
      <p:sp>
        <p:nvSpPr>
          <p:cNvPr id="228" name="Text Placeholder 22"/>
          <p:cNvSpPr>
            <a:spLocks noGrp="1"/>
          </p:cNvSpPr>
          <p:nvPr>
            <p:ph type="body" sz="quarter" idx="22" hasCustomPrompt="1"/>
          </p:nvPr>
        </p:nvSpPr>
        <p:spPr>
          <a:xfrm>
            <a:off x="8089923" y="3522131"/>
            <a:ext cx="2650902" cy="2235201"/>
          </a:xfrm>
          <a:prstGeom prst="rect">
            <a:avLst/>
          </a:prstGeom>
        </p:spPr>
        <p:txBody>
          <a:bodyPr lIns="72000" tIns="72000" rIns="72000" bIns="72000"/>
          <a:lstStyle>
            <a:lvl1pPr marL="0" indent="0">
              <a:buSzTx/>
              <a:buFontTx/>
              <a:buNone/>
              <a:defRPr sz="1400" b="1">
                <a:solidFill>
                  <a:schemeClr val="accent1"/>
                </a:solidFill>
              </a:defRPr>
            </a:lvl1pPr>
          </a:lstStyle>
          <a:p>
            <a:r>
              <a:t>Titel van de tekstblok - niveau 1
Bodytekst – niveau 2</a:t>
            </a:r>
          </a:p>
        </p:txBody>
      </p:sp>
      <p:pic>
        <p:nvPicPr>
          <p:cNvPr id="229" name="Graphic 8" descr="Graphic 8"/>
          <p:cNvPicPr>
            <a:picLocks noChangeAspect="1"/>
          </p:cNvPicPr>
          <p:nvPr/>
        </p:nvPicPr>
        <p:blipFill>
          <a:blip r:embed="rId3"/>
          <a:srcRect t="74952" r="27610"/>
          <a:stretch>
            <a:fillRect/>
          </a:stretch>
        </p:blipFill>
        <p:spPr>
          <a:xfrm>
            <a:off x="8251287" y="-1"/>
            <a:ext cx="3940713" cy="1086215"/>
          </a:xfrm>
          <a:prstGeom prst="rect">
            <a:avLst/>
          </a:prstGeom>
          <a:ln w="12700">
            <a:miter lim="400000"/>
          </a:ln>
        </p:spPr>
      </p:pic>
      <p:sp>
        <p:nvSpPr>
          <p:cNvPr id="230" name="Picture Placeholder 7"/>
          <p:cNvSpPr>
            <a:spLocks noGrp="1"/>
          </p:cNvSpPr>
          <p:nvPr>
            <p:ph type="pic" sz="quarter" idx="23"/>
          </p:nvPr>
        </p:nvSpPr>
        <p:spPr>
          <a:xfrm>
            <a:off x="1396033" y="1009256"/>
            <a:ext cx="2667833" cy="2368633"/>
          </a:xfrm>
          <a:prstGeom prst="rect">
            <a:avLst/>
          </a:prstGeom>
        </p:spPr>
        <p:txBody>
          <a:bodyPr lIns="91439" rIns="91439">
            <a:noAutofit/>
          </a:bodyPr>
          <a:lstStyle/>
          <a:p>
            <a:endParaRPr/>
          </a:p>
        </p:txBody>
      </p:sp>
      <p:sp>
        <p:nvSpPr>
          <p:cNvPr id="231" name="Picture Placeholder 7"/>
          <p:cNvSpPr>
            <a:spLocks noGrp="1"/>
          </p:cNvSpPr>
          <p:nvPr>
            <p:ph type="pic" sz="quarter" idx="24"/>
          </p:nvPr>
        </p:nvSpPr>
        <p:spPr>
          <a:xfrm>
            <a:off x="4751461" y="1009256"/>
            <a:ext cx="2667833" cy="2368633"/>
          </a:xfrm>
          <a:prstGeom prst="rect">
            <a:avLst/>
          </a:prstGeom>
        </p:spPr>
        <p:txBody>
          <a:bodyPr lIns="91439" rIns="91439">
            <a:noAutofit/>
          </a:bodyPr>
          <a:lstStyle/>
          <a:p>
            <a:endParaRPr/>
          </a:p>
        </p:txBody>
      </p:sp>
      <p:sp>
        <p:nvSpPr>
          <p:cNvPr id="232" name="Picture Placeholder 7"/>
          <p:cNvSpPr>
            <a:spLocks noGrp="1"/>
          </p:cNvSpPr>
          <p:nvPr>
            <p:ph type="pic" sz="quarter" idx="25"/>
          </p:nvPr>
        </p:nvSpPr>
        <p:spPr>
          <a:xfrm>
            <a:off x="8105546" y="1009256"/>
            <a:ext cx="2667833" cy="2368633"/>
          </a:xfrm>
          <a:prstGeom prst="rect">
            <a:avLst/>
          </a:prstGeom>
        </p:spPr>
        <p:txBody>
          <a:bodyPr lIns="91439" rIns="9143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actgegevens">
    <p:spTree>
      <p:nvGrpSpPr>
        <p:cNvPr id="1" name=""/>
        <p:cNvGrpSpPr/>
        <p:nvPr/>
      </p:nvGrpSpPr>
      <p:grpSpPr>
        <a:xfrm>
          <a:off x="0" y="0"/>
          <a:ext cx="0" cy="0"/>
          <a:chOff x="0" y="0"/>
          <a:chExt cx="0" cy="0"/>
        </a:xfrm>
      </p:grpSpPr>
      <p:pic>
        <p:nvPicPr>
          <p:cNvPr id="261" name="Picture 31" descr="Picture 31"/>
          <p:cNvPicPr>
            <a:picLocks noChangeAspect="1"/>
          </p:cNvPicPr>
          <p:nvPr/>
        </p:nvPicPr>
        <p:blipFill>
          <a:blip r:embed="rId2"/>
          <a:srcRect l="9328" t="25931" b="7548"/>
          <a:stretch>
            <a:fillRect/>
          </a:stretch>
        </p:blipFill>
        <p:spPr>
          <a:xfrm>
            <a:off x="-40263" y="-1"/>
            <a:ext cx="8775271" cy="4262718"/>
          </a:xfrm>
          <a:prstGeom prst="rect">
            <a:avLst/>
          </a:prstGeom>
          <a:ln w="12700">
            <a:miter lim="400000"/>
          </a:ln>
        </p:spPr>
      </p:pic>
      <p:sp>
        <p:nvSpPr>
          <p:cNvPr id="262" name="Rectangle 30"/>
          <p:cNvSpPr/>
          <p:nvPr/>
        </p:nvSpPr>
        <p:spPr>
          <a:xfrm>
            <a:off x="-26817" y="-1"/>
            <a:ext cx="9039367" cy="4397190"/>
          </a:xfrm>
          <a:prstGeom prst="rect">
            <a:avLst/>
          </a:prstGeom>
          <a:solidFill>
            <a:srgbClr val="0A2214">
              <a:alpha val="27000"/>
            </a:srgbClr>
          </a:solidFill>
          <a:ln w="12700">
            <a:miter lim="400000"/>
          </a:ln>
        </p:spPr>
        <p:txBody>
          <a:bodyPr lIns="45719" rIns="45719" anchor="ctr"/>
          <a:lstStyle/>
          <a:p>
            <a:pPr algn="ctr">
              <a:defRPr>
                <a:solidFill>
                  <a:srgbClr val="FFFFFF"/>
                </a:solidFill>
              </a:defRPr>
            </a:pPr>
            <a:endParaRPr/>
          </a:p>
        </p:txBody>
      </p:sp>
      <p:sp>
        <p:nvSpPr>
          <p:cNvPr id="263" name="Rectangle 1"/>
          <p:cNvSpPr/>
          <p:nvPr/>
        </p:nvSpPr>
        <p:spPr>
          <a:xfrm>
            <a:off x="-40263" y="-26895"/>
            <a:ext cx="12519213" cy="6884895"/>
          </a:xfrm>
          <a:custGeom>
            <a:avLst/>
            <a:gdLst/>
            <a:ahLst/>
            <a:cxnLst>
              <a:cxn ang="0">
                <a:pos x="wd2" y="hd2"/>
              </a:cxn>
              <a:cxn ang="5400000">
                <a:pos x="wd2" y="hd2"/>
              </a:cxn>
              <a:cxn ang="10800000">
                <a:pos x="wd2" y="hd2"/>
              </a:cxn>
              <a:cxn ang="16200000">
                <a:pos x="wd2" y="hd2"/>
              </a:cxn>
            </a:cxnLst>
            <a:rect l="0" t="0" r="r" b="b"/>
            <a:pathLst>
              <a:path w="21600" h="21600" extrusionOk="0">
                <a:moveTo>
                  <a:pt x="0" y="10122"/>
                </a:moveTo>
                <a:cubicBezTo>
                  <a:pt x="4076" y="14513"/>
                  <a:pt x="5368" y="10525"/>
                  <a:pt x="7844" y="8852"/>
                </a:cubicBezTo>
                <a:cubicBezTo>
                  <a:pt x="10320" y="7179"/>
                  <a:pt x="15855" y="10828"/>
                  <a:pt x="14857" y="85"/>
                </a:cubicBezTo>
                <a:lnTo>
                  <a:pt x="21600" y="0"/>
                </a:lnTo>
                <a:lnTo>
                  <a:pt x="21600" y="21600"/>
                </a:lnTo>
                <a:lnTo>
                  <a:pt x="47" y="21600"/>
                </a:lnTo>
                <a:cubicBezTo>
                  <a:pt x="39" y="17901"/>
                  <a:pt x="8" y="13821"/>
                  <a:pt x="0" y="10122"/>
                </a:cubicBezTo>
                <a:close/>
              </a:path>
            </a:pathLst>
          </a:custGeom>
          <a:solidFill>
            <a:srgbClr val="FFFFFF"/>
          </a:solidFill>
          <a:ln w="12700">
            <a:miter lim="400000"/>
          </a:ln>
        </p:spPr>
        <p:txBody>
          <a:bodyPr lIns="45719" rIns="45719" anchor="ctr"/>
          <a:lstStyle/>
          <a:p>
            <a:pPr algn="ctr">
              <a:defRPr>
                <a:solidFill>
                  <a:srgbClr val="FFFFFF"/>
                </a:solidFill>
              </a:defRPr>
            </a:pPr>
            <a:endParaRPr/>
          </a:p>
        </p:txBody>
      </p:sp>
      <p:pic>
        <p:nvPicPr>
          <p:cNvPr id="264" name="Graphic 32" descr="Graphic 32"/>
          <p:cNvPicPr>
            <a:picLocks noChangeAspect="1"/>
          </p:cNvPicPr>
          <p:nvPr/>
        </p:nvPicPr>
        <p:blipFill>
          <a:blip r:embed="rId3"/>
          <a:stretch>
            <a:fillRect/>
          </a:stretch>
        </p:blipFill>
        <p:spPr>
          <a:xfrm>
            <a:off x="1340224" y="1806387"/>
            <a:ext cx="1577789" cy="1676401"/>
          </a:xfrm>
          <a:prstGeom prst="rect">
            <a:avLst/>
          </a:prstGeom>
          <a:ln w="12700">
            <a:miter lim="400000"/>
          </a:ln>
        </p:spPr>
      </p:pic>
      <p:sp>
        <p:nvSpPr>
          <p:cNvPr id="265" name="TextBox 35"/>
          <p:cNvSpPr txBox="1"/>
          <p:nvPr/>
        </p:nvSpPr>
        <p:spPr>
          <a:xfrm>
            <a:off x="4079838" y="3542770"/>
            <a:ext cx="7075842" cy="172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10000"/>
              </a:lnSpc>
              <a:spcBef>
                <a:spcPts val="600"/>
              </a:spcBef>
              <a:defRPr sz="2600" b="1">
                <a:solidFill>
                  <a:srgbClr val="333F50"/>
                </a:solidFill>
                <a:latin typeface="Arial Narrow"/>
                <a:ea typeface="Arial Narrow"/>
                <a:cs typeface="Arial Narrow"/>
                <a:sym typeface="Arial Narrow"/>
              </a:defRPr>
            </a:pPr>
            <a:r>
              <a:t>Contact</a:t>
            </a:r>
            <a:br/>
            <a:r>
              <a:t>hello@whocares.be of vel op +32 496 80 17 17</a:t>
            </a:r>
            <a:br/>
            <a:r>
              <a:rPr>
                <a:solidFill>
                  <a:schemeClr val="accent1"/>
                </a:solidFill>
              </a:rPr>
              <a:t>Who cares? Is een coöperatieve vennootschap</a:t>
            </a:r>
            <a:br>
              <a:rPr>
                <a:solidFill>
                  <a:schemeClr val="accent1"/>
                </a:solidFill>
              </a:rPr>
            </a:br>
            <a:r>
              <a:rPr>
                <a:solidFill>
                  <a:schemeClr val="accent1"/>
                </a:solidFill>
              </a:rPr>
              <a:t>Maria-Theresiastraat 123 – 3000 Leuven</a:t>
            </a:r>
          </a:p>
        </p:txBody>
      </p:sp>
      <p:pic>
        <p:nvPicPr>
          <p:cNvPr id="266" name="Graphic 37" descr="Graphic 37"/>
          <p:cNvPicPr>
            <a:picLocks noChangeAspect="1"/>
          </p:cNvPicPr>
          <p:nvPr/>
        </p:nvPicPr>
        <p:blipFill>
          <a:blip r:embed="rId4"/>
          <a:stretch>
            <a:fillRect/>
          </a:stretch>
        </p:blipFill>
        <p:spPr>
          <a:xfrm>
            <a:off x="4081260" y="5479677"/>
            <a:ext cx="2386777" cy="681937"/>
          </a:xfrm>
          <a:prstGeom prst="rect">
            <a:avLst/>
          </a:prstGeom>
          <a:ln w="12700">
            <a:miter lim="400000"/>
          </a:ln>
        </p:spPr>
      </p:pic>
      <p:sp>
        <p:nvSpPr>
          <p:cNvPr id="26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Alleen titel">
    <p:spTree>
      <p:nvGrpSpPr>
        <p:cNvPr id="1" name=""/>
        <p:cNvGrpSpPr/>
        <p:nvPr/>
      </p:nvGrpSpPr>
      <p:grpSpPr>
        <a:xfrm>
          <a:off x="0" y="0"/>
          <a:ext cx="0" cy="0"/>
          <a:chOff x="0" y="0"/>
          <a:chExt cx="0" cy="0"/>
        </a:xfrm>
      </p:grpSpPr>
      <p:sp>
        <p:nvSpPr>
          <p:cNvPr id="293" name="Titeltekst"/>
          <p:cNvSpPr txBox="1">
            <a:spLocks noGrp="1"/>
          </p:cNvSpPr>
          <p:nvPr>
            <p:ph type="title"/>
          </p:nvPr>
        </p:nvSpPr>
        <p:spPr>
          <a:xfrm>
            <a:off x="838200" y="365125"/>
            <a:ext cx="10515600" cy="1325563"/>
          </a:xfrm>
          <a:prstGeom prst="rect">
            <a:avLst/>
          </a:prstGeom>
        </p:spPr>
        <p:txBody>
          <a:bodyPr/>
          <a:lstStyle/>
          <a:p>
            <a:r>
              <a:t>Titeltekst</a:t>
            </a:r>
          </a:p>
        </p:txBody>
      </p:sp>
      <p:sp>
        <p:nvSpPr>
          <p:cNvPr id="294" name="Dianummer"/>
          <p:cNvSpPr txBox="1">
            <a:spLocks noGrp="1"/>
          </p:cNvSpPr>
          <p:nvPr>
            <p:ph type="sldNum" sz="quarter" idx="2"/>
          </p:nvPr>
        </p:nvSpPr>
        <p:spPr>
          <a:xfrm>
            <a:off x="11110654" y="6404292"/>
            <a:ext cx="243146" cy="269241"/>
          </a:xfrm>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4" descr="Picture 4"/>
          <p:cNvPicPr>
            <a:picLocks noChangeAspect="1"/>
          </p:cNvPicPr>
          <p:nvPr/>
        </p:nvPicPr>
        <p:blipFill>
          <a:blip r:embed="rId14"/>
          <a:stretch>
            <a:fillRect/>
          </a:stretch>
        </p:blipFill>
        <p:spPr>
          <a:xfrm>
            <a:off x="1" y="0"/>
            <a:ext cx="12192001" cy="3611518"/>
          </a:xfrm>
          <a:prstGeom prst="rect">
            <a:avLst/>
          </a:prstGeom>
          <a:ln w="12700">
            <a:miter lim="400000"/>
          </a:ln>
        </p:spPr>
      </p:pic>
      <p:sp>
        <p:nvSpPr>
          <p:cNvPr id="3" name="Rectangle 13"/>
          <p:cNvSpPr/>
          <p:nvPr/>
        </p:nvSpPr>
        <p:spPr>
          <a:xfrm>
            <a:off x="-2" y="-1"/>
            <a:ext cx="12192001" cy="3213849"/>
          </a:xfrm>
          <a:prstGeom prst="rect">
            <a:avLst/>
          </a:prstGeom>
          <a:solidFill>
            <a:srgbClr val="0A2214">
              <a:alpha val="41000"/>
            </a:srgbClr>
          </a:solidFill>
          <a:ln w="12700">
            <a:miter lim="400000"/>
          </a:ln>
        </p:spPr>
        <p:txBody>
          <a:bodyPr lIns="45719" rIns="45719" anchor="ctr"/>
          <a:lstStyle/>
          <a:p>
            <a:pPr algn="ctr">
              <a:defRPr>
                <a:solidFill>
                  <a:srgbClr val="FFFFFF"/>
                </a:solidFill>
              </a:defRPr>
            </a:pPr>
            <a:endParaRPr dirty="0"/>
          </a:p>
        </p:txBody>
      </p:sp>
      <p:sp>
        <p:nvSpPr>
          <p:cNvPr id="4" name="Rectangle 8"/>
          <p:cNvSpPr/>
          <p:nvPr/>
        </p:nvSpPr>
        <p:spPr>
          <a:xfrm>
            <a:off x="0" y="1564845"/>
            <a:ext cx="12192000" cy="3516924"/>
          </a:xfrm>
          <a:custGeom>
            <a:avLst/>
            <a:gdLst/>
            <a:ahLst/>
            <a:cxnLst>
              <a:cxn ang="0">
                <a:pos x="wd2" y="hd2"/>
              </a:cxn>
              <a:cxn ang="5400000">
                <a:pos x="wd2" y="hd2"/>
              </a:cxn>
              <a:cxn ang="10800000">
                <a:pos x="wd2" y="hd2"/>
              </a:cxn>
              <a:cxn ang="16200000">
                <a:pos x="wd2" y="hd2"/>
              </a:cxn>
            </a:cxnLst>
            <a:rect l="0" t="0" r="r" b="b"/>
            <a:pathLst>
              <a:path w="21600" h="20169" extrusionOk="0">
                <a:moveTo>
                  <a:pt x="0" y="0"/>
                </a:moveTo>
                <a:cubicBezTo>
                  <a:pt x="5871" y="10533"/>
                  <a:pt x="7719" y="-1431"/>
                  <a:pt x="10509" y="3119"/>
                </a:cubicBezTo>
                <a:cubicBezTo>
                  <a:pt x="13299" y="7670"/>
                  <a:pt x="18722" y="13426"/>
                  <a:pt x="21600" y="1653"/>
                </a:cubicBezTo>
                <a:lnTo>
                  <a:pt x="21600" y="20169"/>
                </a:lnTo>
                <a:lnTo>
                  <a:pt x="0" y="20169"/>
                </a:lnTo>
                <a:lnTo>
                  <a:pt x="0" y="0"/>
                </a:lnTo>
                <a:close/>
              </a:path>
            </a:pathLst>
          </a:custGeom>
          <a:solidFill>
            <a:srgbClr val="FFFFFF"/>
          </a:solidFill>
          <a:ln w="12700">
            <a:miter lim="400000"/>
          </a:ln>
        </p:spPr>
        <p:txBody>
          <a:bodyPr lIns="45719" rIns="45719" anchor="ctr"/>
          <a:lstStyle/>
          <a:p>
            <a:pPr algn="ctr">
              <a:defRPr>
                <a:solidFill>
                  <a:srgbClr val="FFFFFF"/>
                </a:solidFill>
              </a:defRPr>
            </a:pPr>
            <a:endParaRPr dirty="0"/>
          </a:p>
        </p:txBody>
      </p:sp>
      <p:pic>
        <p:nvPicPr>
          <p:cNvPr id="5" name="Graphic 8" descr="Graphic 8"/>
          <p:cNvPicPr>
            <a:picLocks noChangeAspect="1"/>
          </p:cNvPicPr>
          <p:nvPr/>
        </p:nvPicPr>
        <p:blipFill>
          <a:blip r:embed="rId15"/>
          <a:stretch>
            <a:fillRect/>
          </a:stretch>
        </p:blipFill>
        <p:spPr>
          <a:xfrm>
            <a:off x="5470916" y="4826275"/>
            <a:ext cx="1472796" cy="1564847"/>
          </a:xfrm>
          <a:prstGeom prst="rect">
            <a:avLst/>
          </a:prstGeom>
          <a:ln w="12700">
            <a:miter lim="400000"/>
          </a:ln>
        </p:spPr>
      </p:pic>
      <p:sp>
        <p:nvSpPr>
          <p:cNvPr id="6" name="TextBox 5"/>
          <p:cNvSpPr txBox="1"/>
          <p:nvPr/>
        </p:nvSpPr>
        <p:spPr>
          <a:xfrm>
            <a:off x="3353697" y="2795884"/>
            <a:ext cx="5707235" cy="1374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8800" b="1">
                <a:solidFill>
                  <a:schemeClr val="accent1"/>
                </a:solidFill>
                <a:latin typeface="Arial Narrow"/>
                <a:ea typeface="Arial Narrow"/>
                <a:cs typeface="Arial Narrow"/>
                <a:sym typeface="Arial Narrow"/>
              </a:defRPr>
            </a:lvl1pPr>
          </a:lstStyle>
          <a:p>
            <a:r>
              <a:rPr dirty="0" err="1"/>
              <a:t>Bedankt</a:t>
            </a:r>
            <a:r>
              <a:rPr dirty="0"/>
              <a:t> !</a:t>
            </a:r>
          </a:p>
        </p:txBody>
      </p:sp>
      <p:sp>
        <p:nvSpPr>
          <p:cNvPr id="7" name="Titelteks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Titeltekst</a:t>
            </a:r>
          </a:p>
        </p:txBody>
      </p:sp>
      <p:sp>
        <p:nvSpPr>
          <p:cNvPr id="8" name="Hoofdtekst - niveau één…"/>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9" name="Dianumm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solidFill>
                  <a:srgbClr val="888888"/>
                </a:solidFill>
                <a:latin typeface="Arial Narrow"/>
                <a:ea typeface="Arial Narrow"/>
                <a:cs typeface="Arial Narrow"/>
                <a:sym typeface="Arial Narrow"/>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52" r:id="rId1"/>
    <p:sldLayoutId id="2147483657" r:id="rId2"/>
    <p:sldLayoutId id="2147483658" r:id="rId3"/>
    <p:sldLayoutId id="2147483659" r:id="rId4"/>
    <p:sldLayoutId id="2147483660" r:id="rId5"/>
    <p:sldLayoutId id="2147483661" r:id="rId6"/>
    <p:sldLayoutId id="2147483662" r:id="rId7"/>
    <p:sldLayoutId id="2147483665" r:id="rId8"/>
    <p:sldLayoutId id="2147483668" r:id="rId9"/>
    <p:sldLayoutId id="2147483669" r:id="rId10"/>
    <p:sldLayoutId id="2147483670" r:id="rId11"/>
    <p:sldLayoutId id="2147483671" r:id="rId1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Narrow"/>
          <a:ea typeface="Arial Narrow"/>
          <a:cs typeface="Arial Narrow"/>
          <a:sym typeface="Arial Narrow"/>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Narrow"/>
          <a:ea typeface="Arial Narrow"/>
          <a:cs typeface="Arial Narrow"/>
          <a:sym typeface="Arial Narrow"/>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Narrow"/>
          <a:ea typeface="Arial Narrow"/>
          <a:cs typeface="Arial Narrow"/>
          <a:sym typeface="Arial Narrow"/>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Narrow"/>
          <a:ea typeface="Arial Narrow"/>
          <a:cs typeface="Arial Narrow"/>
          <a:sym typeface="Arial Narrow"/>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Narrow"/>
          <a:ea typeface="Arial Narrow"/>
          <a:cs typeface="Arial Narrow"/>
          <a:sym typeface="Arial Narrow"/>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Narrow"/>
          <a:ea typeface="Arial Narrow"/>
          <a:cs typeface="Arial Narrow"/>
          <a:sym typeface="Arial Narrow"/>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Narrow"/>
          <a:ea typeface="Arial Narrow"/>
          <a:cs typeface="Arial Narrow"/>
          <a:sym typeface="Arial Narrow"/>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Narrow"/>
          <a:ea typeface="Arial Narrow"/>
          <a:cs typeface="Arial Narrow"/>
          <a:sym typeface="Arial Narrow"/>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Narrow"/>
          <a:ea typeface="Arial Narrow"/>
          <a:cs typeface="Arial Narrow"/>
          <a:sym typeface="Arial Narrow"/>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Narrow"/>
          <a:ea typeface="Arial Narrow"/>
          <a:cs typeface="Arial Narrow"/>
          <a:sym typeface="Arial Narrow"/>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Narrow"/>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5.ti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673477-ECA6-9C94-6BC9-84B0BDD5C4E3}"/>
              </a:ext>
            </a:extLst>
          </p:cNvPr>
          <p:cNvSpPr>
            <a:spLocks noGrp="1"/>
          </p:cNvSpPr>
          <p:nvPr>
            <p:ph type="title"/>
          </p:nvPr>
        </p:nvSpPr>
        <p:spPr>
          <a:xfrm>
            <a:off x="838200" y="365125"/>
            <a:ext cx="10515600" cy="3063875"/>
          </a:xfrm>
        </p:spPr>
        <p:txBody>
          <a:bodyPr>
            <a:normAutofit/>
          </a:bodyPr>
          <a:lstStyle/>
          <a:p>
            <a:r>
              <a:rPr kumimoji="0" lang="nl-BE" sz="4800" b="1" i="0" u="none" strike="noStrike" kern="0" cap="none" spc="0" normalizeH="0" baseline="0" noProof="0" dirty="0">
                <a:ln>
                  <a:noFill/>
                </a:ln>
                <a:solidFill>
                  <a:srgbClr val="7A9DB1"/>
                </a:solidFill>
                <a:effectLst/>
                <a:uLnTx/>
                <a:uFillTx/>
                <a:latin typeface="Arial Narrow"/>
                <a:sym typeface="Arial Narrow"/>
              </a:rPr>
              <a:t>                          Zorgcongres 2023</a:t>
            </a:r>
            <a:endParaRPr lang="nl-BE" sz="4800" dirty="0"/>
          </a:p>
        </p:txBody>
      </p:sp>
      <p:sp>
        <p:nvSpPr>
          <p:cNvPr id="4" name="Tekstvak 3">
            <a:extLst>
              <a:ext uri="{FF2B5EF4-FFF2-40B4-BE49-F238E27FC236}">
                <a16:creationId xmlns:a16="http://schemas.microsoft.com/office/drawing/2014/main" id="{13034F7E-7E39-EE60-72A0-DE28E5EA2524}"/>
              </a:ext>
            </a:extLst>
          </p:cNvPr>
          <p:cNvSpPr txBox="1"/>
          <p:nvPr/>
        </p:nvSpPr>
        <p:spPr>
          <a:xfrm>
            <a:off x="4376057" y="3429000"/>
            <a:ext cx="6096000" cy="1446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BE" sz="4400" b="1" dirty="0">
                <a:solidFill>
                  <a:srgbClr val="FF0000"/>
                </a:solidFill>
              </a:rPr>
              <a:t>Geïntegreerde zorg. Samen sterker</a:t>
            </a:r>
            <a:endParaRPr lang="nl-BE" sz="4400" dirty="0"/>
          </a:p>
        </p:txBody>
      </p:sp>
    </p:spTree>
    <p:extLst>
      <p:ext uri="{BB962C8B-B14F-4D97-AF65-F5344CB8AC3E}">
        <p14:creationId xmlns:p14="http://schemas.microsoft.com/office/powerpoint/2010/main" val="190616864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infographic of hospital using integrated data for diagnosing">
            <a:extLst>
              <a:ext uri="{FF2B5EF4-FFF2-40B4-BE49-F238E27FC236}">
                <a16:creationId xmlns:a16="http://schemas.microsoft.com/office/drawing/2014/main" id="{694E4785-887E-0CE2-B05A-92A4DD11A3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25" r="55166"/>
          <a:stretch/>
        </p:blipFill>
        <p:spPr bwMode="auto">
          <a:xfrm>
            <a:off x="0" y="0"/>
            <a:ext cx="4635568" cy="695307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4C17FCDD-F9FC-CBAD-DFC7-1A4E598989E1}"/>
              </a:ext>
            </a:extLst>
          </p:cNvPr>
          <p:cNvSpPr txBox="1">
            <a:spLocks/>
          </p:cNvSpPr>
          <p:nvPr/>
        </p:nvSpPr>
        <p:spPr>
          <a:xfrm>
            <a:off x="5047383" y="316314"/>
            <a:ext cx="6539780" cy="1798236"/>
          </a:xfrm>
          <a:prstGeom prst="rect">
            <a:avLst/>
          </a:prstGeom>
        </p:spPr>
        <p:txBody>
          <a:bodyPr anchor="t">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endParaRPr lang="nl-BE" sz="3600" b="1" dirty="0">
              <a:solidFill>
                <a:schemeClr val="accent2">
                  <a:lumMod val="75000"/>
                </a:schemeClr>
              </a:solidFill>
              <a:latin typeface="Calibri" panose="020F0502020204030204" pitchFamily="34" charset="0"/>
              <a:cs typeface="Calibri" panose="020F0502020204030204" pitchFamily="34" charset="0"/>
            </a:endParaRPr>
          </a:p>
        </p:txBody>
      </p:sp>
      <p:sp>
        <p:nvSpPr>
          <p:cNvPr id="5" name="Tekstvak 4">
            <a:extLst>
              <a:ext uri="{FF2B5EF4-FFF2-40B4-BE49-F238E27FC236}">
                <a16:creationId xmlns:a16="http://schemas.microsoft.com/office/drawing/2014/main" id="{CF4B8C2D-596A-EA77-C519-325E0B4F4289}"/>
              </a:ext>
            </a:extLst>
          </p:cNvPr>
          <p:cNvSpPr txBox="1"/>
          <p:nvPr/>
        </p:nvSpPr>
        <p:spPr>
          <a:xfrm>
            <a:off x="4872038" y="-51435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BE" sz="1800" b="0" i="0" u="none" strike="noStrike" cap="none" spc="0" normalizeH="0" baseline="0" dirty="0">
              <a:ln>
                <a:noFill/>
              </a:ln>
              <a:solidFill>
                <a:srgbClr val="000000"/>
              </a:solidFill>
              <a:effectLst/>
              <a:uFillTx/>
              <a:latin typeface="+mn-lt"/>
              <a:ea typeface="+mn-ea"/>
              <a:cs typeface="+mn-cs"/>
              <a:sym typeface="Helvetica"/>
            </a:endParaRPr>
          </a:p>
        </p:txBody>
      </p:sp>
      <p:sp>
        <p:nvSpPr>
          <p:cNvPr id="6" name="Tekstvak 5">
            <a:extLst>
              <a:ext uri="{FF2B5EF4-FFF2-40B4-BE49-F238E27FC236}">
                <a16:creationId xmlns:a16="http://schemas.microsoft.com/office/drawing/2014/main" id="{DF5B2584-6779-DD67-755A-CCF7E7A4C27A}"/>
              </a:ext>
            </a:extLst>
          </p:cNvPr>
          <p:cNvSpPr txBox="1"/>
          <p:nvPr/>
        </p:nvSpPr>
        <p:spPr>
          <a:xfrm>
            <a:off x="5047383" y="1581634"/>
            <a:ext cx="6868392" cy="5201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800"/>
              </a:spcAft>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Geïntegreerde zorg is </a:t>
            </a:r>
            <a:r>
              <a:rPr lang="nl-BE" sz="2400" b="1" kern="100" dirty="0">
                <a:effectLst/>
                <a:latin typeface="Calibri" panose="020F0502020204030204" pitchFamily="34" charset="0"/>
                <a:ea typeface="Calibri" panose="020F0502020204030204" pitchFamily="34" charset="0"/>
                <a:cs typeface="Times New Roman" panose="02020603050405020304" pitchFamily="18" charset="0"/>
              </a:rPr>
              <a:t>populatiegericht</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 en gaat uit van de principes van </a:t>
            </a:r>
            <a:r>
              <a:rPr lang="nl-BE" sz="2400" b="1" kern="100" dirty="0">
                <a:effectLst/>
                <a:latin typeface="Calibri" panose="020F0502020204030204" pitchFamily="34" charset="0"/>
                <a:ea typeface="Calibri" panose="020F0502020204030204" pitchFamily="34" charset="0"/>
                <a:cs typeface="Times New Roman" panose="02020603050405020304" pitchFamily="18" charset="0"/>
              </a:rPr>
              <a:t>populatiemanagement</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 en wordt gecoördineerd op verschillende niveaus. </a:t>
            </a:r>
          </a:p>
          <a:p>
            <a:pPr>
              <a:spcAft>
                <a:spcPts val="800"/>
              </a:spcAft>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Het gaat verder dan louter de gezondheidszorgsector. Zo spelen bijvoorbeeld ook maatschappelijk assistenten, mantelzorgers, hulpverleners en de informele omgeving van de persoon een rol. </a:t>
            </a:r>
          </a:p>
          <a:p>
            <a:pPr>
              <a:spcAft>
                <a:spcPts val="800"/>
              </a:spcAft>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Belangrijk hierbij is dat de persoon als partner betrokken wordt in zijn zorgproces en dat de zorg wordt afgestemd op de biopsychosociale noden die worden ervaren.'</a:t>
            </a:r>
            <a:br>
              <a:rPr lang="nl-BE" sz="2400" kern="100" dirty="0">
                <a:effectLst/>
                <a:latin typeface="Calibri" panose="020F0502020204030204" pitchFamily="34" charset="0"/>
                <a:ea typeface="Calibri" panose="020F0502020204030204" pitchFamily="34" charset="0"/>
                <a:cs typeface="Times New Roman" panose="02020603050405020304" pitchFamily="18" charset="0"/>
              </a:rPr>
            </a:b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254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ross the line | Beleidsdag Broeders van Liefde 02 03 2023 by Lieven Claeys  - Issuu">
            <a:extLst>
              <a:ext uri="{FF2B5EF4-FFF2-40B4-BE49-F238E27FC236}">
                <a16:creationId xmlns:a16="http://schemas.microsoft.com/office/drawing/2014/main" id="{4E9E7836-3EC6-47F3-2A2A-3DC97031F0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935"/>
          <a:stretch/>
        </p:blipFill>
        <p:spPr bwMode="auto">
          <a:xfrm>
            <a:off x="0" y="-195552"/>
            <a:ext cx="1219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E6C79DAA-456A-AB7F-5D5A-F952B2919309}"/>
              </a:ext>
            </a:extLst>
          </p:cNvPr>
          <p:cNvSpPr txBox="1"/>
          <p:nvPr/>
        </p:nvSpPr>
        <p:spPr>
          <a:xfrm>
            <a:off x="3048000" y="3233448"/>
            <a:ext cx="60960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BE" sz="1800" b="1" dirty="0">
                <a:solidFill>
                  <a:schemeClr val="bg1"/>
                </a:solidFill>
                <a:latin typeface="Calibri" panose="020F0502020204030204" pitchFamily="34" charset="0"/>
                <a:cs typeface="Calibri" panose="020F0502020204030204" pitchFamily="34" charset="0"/>
              </a:rPr>
              <a:t>o</a:t>
            </a:r>
            <a:endParaRPr lang="nl-BE" dirty="0"/>
          </a:p>
        </p:txBody>
      </p:sp>
      <p:sp>
        <p:nvSpPr>
          <p:cNvPr id="5" name="Rechthoek met diagonaal twee afgeronde hoeken 7">
            <a:extLst>
              <a:ext uri="{FF2B5EF4-FFF2-40B4-BE49-F238E27FC236}">
                <a16:creationId xmlns:a16="http://schemas.microsoft.com/office/drawing/2014/main" id="{5EFB5554-AD12-0FEE-308A-0A3CEAD04CE6}"/>
              </a:ext>
            </a:extLst>
          </p:cNvPr>
          <p:cNvSpPr/>
          <p:nvPr/>
        </p:nvSpPr>
        <p:spPr>
          <a:xfrm>
            <a:off x="585788" y="2526205"/>
            <a:ext cx="4225698" cy="1462677"/>
          </a:xfrm>
          <a:prstGeom prst="round2DiagRect">
            <a:avLst>
              <a:gd name="adj1" fmla="val 16667"/>
              <a:gd name="adj2" fmla="val 45938"/>
            </a:avLst>
          </a:prstGeom>
          <a:solidFill>
            <a:schemeClr val="accent2">
              <a:lumMod val="7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BE" sz="3200" b="1" i="0" u="none" strike="noStrike" cap="none" spc="0" normalizeH="0" baseline="0" dirty="0">
                <a:ln>
                  <a:noFill/>
                </a:ln>
                <a:solidFill>
                  <a:schemeClr val="bg1"/>
                </a:solidFill>
                <a:effectLst/>
                <a:uFillTx/>
                <a:latin typeface="+mn-lt"/>
                <a:ea typeface="+mn-ea"/>
                <a:cs typeface="+mn-cs"/>
                <a:sym typeface="Helvetica"/>
              </a:rPr>
              <a:t>DE DOELSTELLING</a:t>
            </a:r>
          </a:p>
        </p:txBody>
      </p:sp>
      <p:sp>
        <p:nvSpPr>
          <p:cNvPr id="7" name="Tekstvak 6">
            <a:extLst>
              <a:ext uri="{FF2B5EF4-FFF2-40B4-BE49-F238E27FC236}">
                <a16:creationId xmlns:a16="http://schemas.microsoft.com/office/drawing/2014/main" id="{5084D056-7309-0D79-E911-0E647E4BB040}"/>
              </a:ext>
            </a:extLst>
          </p:cNvPr>
          <p:cNvSpPr txBox="1"/>
          <p:nvPr/>
        </p:nvSpPr>
        <p:spPr>
          <a:xfrm>
            <a:off x="3646713" y="4118379"/>
            <a:ext cx="7043057"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BE" sz="540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Meer </a:t>
            </a:r>
            <a:r>
              <a:rPr kumimoji="0" lang="nl-BE" sz="5400" b="1" u="none" strike="noStrike" cap="none" spc="0" normalizeH="0" baseline="0" dirty="0">
                <a:ln>
                  <a:noFill/>
                </a:ln>
                <a:solidFill>
                  <a:schemeClr val="accent2">
                    <a:lumMod val="75000"/>
                  </a:schemeClr>
                </a:solidFill>
                <a:effectLst/>
                <a:uFillTx/>
                <a:latin typeface="Calibri" panose="020F0502020204030204" pitchFamily="34" charset="0"/>
                <a:cs typeface="Calibri" panose="020F0502020204030204" pitchFamily="34" charset="0"/>
                <a:sym typeface="Helvetica"/>
              </a:rPr>
              <a:t>levenskwaliteit</a:t>
            </a:r>
            <a:r>
              <a:rPr kumimoji="0" lang="nl-BE" sz="540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 &amp; </a:t>
            </a:r>
            <a:r>
              <a:rPr kumimoji="0" lang="nl-BE" sz="5400" b="1" u="none" strike="noStrike" cap="none" spc="0" normalizeH="0" baseline="0" dirty="0">
                <a:ln>
                  <a:noFill/>
                </a:ln>
                <a:solidFill>
                  <a:schemeClr val="accent2">
                    <a:lumMod val="75000"/>
                  </a:schemeClr>
                </a:solidFill>
                <a:effectLst/>
                <a:uFillTx/>
                <a:latin typeface="Calibri" panose="020F0502020204030204" pitchFamily="34" charset="0"/>
                <a:cs typeface="Calibri" panose="020F0502020204030204" pitchFamily="34" charset="0"/>
                <a:sym typeface="Helvetica"/>
              </a:rPr>
              <a:t>doelmatigheid</a:t>
            </a:r>
            <a:r>
              <a:rPr kumimoji="0" lang="nl-BE" sz="5400" b="1"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Helvetica"/>
              </a:rPr>
              <a:t>!?</a:t>
            </a:r>
          </a:p>
        </p:txBody>
      </p:sp>
    </p:spTree>
    <p:extLst>
      <p:ext uri="{BB962C8B-B14F-4D97-AF65-F5344CB8AC3E}">
        <p14:creationId xmlns:p14="http://schemas.microsoft.com/office/powerpoint/2010/main" val="38967272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14A5F0-5C7D-69DE-CF37-F739F192FB87}"/>
              </a:ext>
            </a:extLst>
          </p:cNvPr>
          <p:cNvSpPr>
            <a:spLocks noGrp="1"/>
          </p:cNvSpPr>
          <p:nvPr>
            <p:ph type="title"/>
          </p:nvPr>
        </p:nvSpPr>
        <p:spPr>
          <a:xfrm>
            <a:off x="838199" y="365125"/>
            <a:ext cx="10559143" cy="4674961"/>
          </a:xfrm>
        </p:spPr>
        <p:txBody>
          <a:bodyPr>
            <a:normAutofit/>
          </a:bodyPr>
          <a:lstStyle/>
          <a:p>
            <a:r>
              <a:rPr lang="nl-NL" b="0" i="0" dirty="0">
                <a:solidFill>
                  <a:srgbClr val="0070C0"/>
                </a:solidFill>
                <a:effectLst/>
                <a:latin typeface="Cambria" panose="02040503050406030204" pitchFamily="18" charset="0"/>
              </a:rPr>
              <a:t>“</a:t>
            </a:r>
            <a:r>
              <a:rPr lang="nl-NL" b="0" i="1" dirty="0">
                <a:solidFill>
                  <a:srgbClr val="0070C0"/>
                </a:solidFill>
                <a:effectLst/>
                <a:latin typeface="Cambria" panose="02040503050406030204" pitchFamily="18" charset="0"/>
              </a:rPr>
              <a:t>Is het mogelijk om de volksgezondheid te verbeteren, de kwaliteit van de zorg voor het individu te verhogen en de kosten van zorg waarbij gebruik wordt gemaakt van persoonsgerichte geïntegreerde zorg</a:t>
            </a:r>
            <a:r>
              <a:rPr lang="nl-NL" b="0" i="0" dirty="0">
                <a:solidFill>
                  <a:srgbClr val="0070C0"/>
                </a:solidFill>
                <a:effectLst/>
                <a:latin typeface="Cambria" panose="02040503050406030204" pitchFamily="18" charset="0"/>
              </a:rPr>
              <a:t>?”</a:t>
            </a:r>
            <a:endParaRPr lang="nl-BE" dirty="0">
              <a:solidFill>
                <a:srgbClr val="0070C0"/>
              </a:solidFill>
            </a:endParaRPr>
          </a:p>
        </p:txBody>
      </p:sp>
    </p:spTree>
    <p:extLst>
      <p:ext uri="{BB962C8B-B14F-4D97-AF65-F5344CB8AC3E}">
        <p14:creationId xmlns:p14="http://schemas.microsoft.com/office/powerpoint/2010/main" val="12181693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7429650-3E3C-E9DD-9222-1D020EEC2D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0300" y="0"/>
            <a:ext cx="48498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48873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infographic of hospital using integrated data for diagnosing">
            <a:extLst>
              <a:ext uri="{FF2B5EF4-FFF2-40B4-BE49-F238E27FC236}">
                <a16:creationId xmlns:a16="http://schemas.microsoft.com/office/drawing/2014/main" id="{694E4785-887E-0CE2-B05A-92A4DD11A3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236" t="2086" r="26455" b="-2086"/>
          <a:stretch/>
        </p:blipFill>
        <p:spPr bwMode="auto">
          <a:xfrm>
            <a:off x="-41397" y="-1"/>
            <a:ext cx="4676965" cy="7015163"/>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4C17FCDD-F9FC-CBAD-DFC7-1A4E598989E1}"/>
              </a:ext>
            </a:extLst>
          </p:cNvPr>
          <p:cNvSpPr txBox="1">
            <a:spLocks/>
          </p:cNvSpPr>
          <p:nvPr/>
        </p:nvSpPr>
        <p:spPr>
          <a:xfrm>
            <a:off x="5047383" y="316314"/>
            <a:ext cx="6539780" cy="1798236"/>
          </a:xfrm>
          <a:prstGeom prst="rect">
            <a:avLst/>
          </a:prstGeom>
        </p:spPr>
        <p:txBody>
          <a:bodyPr anchor="t">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nl-BE" sz="3600" b="1" dirty="0">
                <a:solidFill>
                  <a:schemeClr val="accent2">
                    <a:lumMod val="75000"/>
                  </a:schemeClr>
                </a:solidFill>
                <a:latin typeface="Calibri" panose="020F0502020204030204" pitchFamily="34" charset="0"/>
                <a:cs typeface="Calibri" panose="020F0502020204030204" pitchFamily="34" charset="0"/>
              </a:rPr>
              <a:t>Geïntegreerde zorg</a:t>
            </a:r>
          </a:p>
        </p:txBody>
      </p:sp>
      <p:sp>
        <p:nvSpPr>
          <p:cNvPr id="5" name="Tekstvak 4">
            <a:extLst>
              <a:ext uri="{FF2B5EF4-FFF2-40B4-BE49-F238E27FC236}">
                <a16:creationId xmlns:a16="http://schemas.microsoft.com/office/drawing/2014/main" id="{CF4B8C2D-596A-EA77-C519-325E0B4F4289}"/>
              </a:ext>
            </a:extLst>
          </p:cNvPr>
          <p:cNvSpPr txBox="1"/>
          <p:nvPr/>
        </p:nvSpPr>
        <p:spPr>
          <a:xfrm>
            <a:off x="4872038" y="-51435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BE" sz="1800" b="0" i="0" u="none" strike="noStrike" cap="none" spc="0" normalizeH="0" baseline="0" dirty="0">
              <a:ln>
                <a:noFill/>
              </a:ln>
              <a:solidFill>
                <a:srgbClr val="000000"/>
              </a:solidFill>
              <a:effectLst/>
              <a:uFillTx/>
              <a:latin typeface="+mn-lt"/>
              <a:ea typeface="+mn-ea"/>
              <a:cs typeface="+mn-cs"/>
              <a:sym typeface="Helvetica"/>
            </a:endParaRPr>
          </a:p>
        </p:txBody>
      </p:sp>
      <p:sp>
        <p:nvSpPr>
          <p:cNvPr id="6" name="Tekstvak 5">
            <a:extLst>
              <a:ext uri="{FF2B5EF4-FFF2-40B4-BE49-F238E27FC236}">
                <a16:creationId xmlns:a16="http://schemas.microsoft.com/office/drawing/2014/main" id="{DF5B2584-6779-DD67-755A-CCF7E7A4C27A}"/>
              </a:ext>
            </a:extLst>
          </p:cNvPr>
          <p:cNvSpPr txBox="1"/>
          <p:nvPr/>
        </p:nvSpPr>
        <p:spPr>
          <a:xfrm>
            <a:off x="5047383" y="1581634"/>
            <a:ext cx="6868392" cy="55707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800"/>
              </a:spcAft>
            </a:pPr>
            <a:r>
              <a:rPr lang="nl-BE" sz="2800" b="1" kern="100" dirty="0">
                <a:effectLst/>
                <a:latin typeface="Calibri" panose="020F0502020204030204" pitchFamily="34" charset="0"/>
                <a:ea typeface="Calibri" panose="020F0502020204030204" pitchFamily="34" charset="0"/>
                <a:cs typeface="Calibri" panose="020F0502020204030204" pitchFamily="34" charset="0"/>
              </a:rPr>
              <a:t>is systemisch !!!!</a:t>
            </a:r>
          </a:p>
          <a:p>
            <a:pPr>
              <a:spcAft>
                <a:spcPts val="800"/>
              </a:spcAft>
            </a:pPr>
            <a:endParaRPr lang="nl-BE" sz="2800" b="1" kern="1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Interne organisatie speelt er op in</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Samenwerking wordt geïntensiveerd</a:t>
            </a:r>
          </a:p>
          <a:p>
            <a:pPr marL="342900" indent="-342900">
              <a:spcAft>
                <a:spcPts val="800"/>
              </a:spcAft>
              <a:buFont typeface="Arial" panose="020B0604020202020204" pitchFamily="34" charset="0"/>
              <a:buChar char="•"/>
            </a:pPr>
            <a:r>
              <a:rPr lang="nl-BE" sz="2400" kern="100" dirty="0">
                <a:latin typeface="Calibri" panose="020F0502020204030204" pitchFamily="34" charset="0"/>
                <a:ea typeface="Calibri" panose="020F0502020204030204" pitchFamily="34" charset="0"/>
                <a:cs typeface="Times New Roman" panose="02020603050405020304" pitchFamily="18" charset="0"/>
              </a:rPr>
              <a:t>Zou ‘op automatische piloot’ moeten tot stand komen</a:t>
            </a: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800"/>
              </a:spcAft>
              <a:buFont typeface="Arial" panose="020B0604020202020204" pitchFamily="34" charset="0"/>
              <a:buChar char="•"/>
            </a:pPr>
            <a:endParaRPr lang="nl-BE" sz="2400"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800"/>
              </a:spcAft>
              <a:buFont typeface="Arial" panose="020B0604020202020204" pitchFamily="34" charset="0"/>
              <a:buChar char="•"/>
            </a:pP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800"/>
              </a:spcAft>
              <a:buFont typeface="Arial" panose="020B0604020202020204" pitchFamily="34" charset="0"/>
              <a:buChar char="•"/>
            </a:pPr>
            <a:endParaRPr lang="nl-BE" sz="2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nl-BE" sz="2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ER BESTAAT GEEN (INTERNATIONAAL) STANDAARD AANPAK</a:t>
            </a:r>
          </a:p>
          <a:p>
            <a:pPr>
              <a:spcAft>
                <a:spcPts val="800"/>
              </a:spcAft>
            </a:pP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527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8516CD-68F2-9813-85D4-91A99D7F83A1}"/>
              </a:ext>
            </a:extLst>
          </p:cNvPr>
          <p:cNvSpPr>
            <a:spLocks noGrp="1"/>
          </p:cNvSpPr>
          <p:nvPr>
            <p:ph type="title"/>
          </p:nvPr>
        </p:nvSpPr>
        <p:spPr/>
        <p:txBody>
          <a:bodyPr/>
          <a:lstStyle/>
          <a:p>
            <a:r>
              <a:rPr lang="nl-BE" b="1" dirty="0">
                <a:solidFill>
                  <a:schemeClr val="accent2">
                    <a:lumMod val="75000"/>
                  </a:schemeClr>
                </a:solidFill>
              </a:rPr>
              <a:t>BEWUST ZIJN VAN DE KENMERKEN VAN ONS SYSTEEM</a:t>
            </a:r>
            <a:endParaRPr lang="nl-BE" dirty="0"/>
          </a:p>
        </p:txBody>
      </p:sp>
      <p:sp>
        <p:nvSpPr>
          <p:cNvPr id="3" name="Tijdelijke aanduiding voor tekst 2">
            <a:extLst>
              <a:ext uri="{FF2B5EF4-FFF2-40B4-BE49-F238E27FC236}">
                <a16:creationId xmlns:a16="http://schemas.microsoft.com/office/drawing/2014/main" id="{6B80F839-A473-0471-691F-59750A981AE2}"/>
              </a:ext>
            </a:extLst>
          </p:cNvPr>
          <p:cNvSpPr>
            <a:spLocks noGrp="1"/>
          </p:cNvSpPr>
          <p:nvPr>
            <p:ph type="body" sz="half" idx="1"/>
          </p:nvPr>
        </p:nvSpPr>
        <p:spPr/>
        <p:txBody>
          <a:bodyPr/>
          <a:lstStyle/>
          <a:p>
            <a:endParaRPr lang="nl-BE" dirty="0"/>
          </a:p>
        </p:txBody>
      </p:sp>
      <p:sp>
        <p:nvSpPr>
          <p:cNvPr id="4" name="Tijdelijke aanduiding voor tekst 3">
            <a:extLst>
              <a:ext uri="{FF2B5EF4-FFF2-40B4-BE49-F238E27FC236}">
                <a16:creationId xmlns:a16="http://schemas.microsoft.com/office/drawing/2014/main" id="{C151880E-99B3-DD86-EB5C-039A61D0D6E9}"/>
              </a:ext>
            </a:extLst>
          </p:cNvPr>
          <p:cNvSpPr>
            <a:spLocks noGrp="1"/>
          </p:cNvSpPr>
          <p:nvPr>
            <p:ph type="body" sz="quarter" idx="21"/>
          </p:nvPr>
        </p:nvSpPr>
        <p:spPr/>
        <p:txBody>
          <a:bodyPr/>
          <a:lstStyle/>
          <a:p>
            <a:pPr marL="0" indent="0">
              <a:buNone/>
            </a:pPr>
            <a:endParaRPr lang="nl-BE" dirty="0"/>
          </a:p>
          <a:p>
            <a:pPr>
              <a:buFontTx/>
              <a:buChar char="-"/>
            </a:pPr>
            <a:r>
              <a:rPr lang="nl-BE" dirty="0"/>
              <a:t>Een solidaire verzekering</a:t>
            </a:r>
          </a:p>
          <a:p>
            <a:pPr>
              <a:buFontTx/>
              <a:buChar char="-"/>
            </a:pPr>
            <a:r>
              <a:rPr lang="nl-BE" dirty="0"/>
              <a:t>In een federale staat</a:t>
            </a:r>
          </a:p>
          <a:p>
            <a:pPr>
              <a:buFontTx/>
              <a:buChar char="-"/>
            </a:pPr>
            <a:r>
              <a:rPr lang="nl-BE" dirty="0"/>
              <a:t>Met een historische rol voor social profit als actor</a:t>
            </a:r>
          </a:p>
          <a:p>
            <a:pPr>
              <a:buFontTx/>
              <a:buChar char="-"/>
            </a:pPr>
            <a:r>
              <a:rPr lang="nl-BE" dirty="0"/>
              <a:t>En een medisch-analytisch mensbeeld</a:t>
            </a:r>
          </a:p>
        </p:txBody>
      </p:sp>
      <p:pic>
        <p:nvPicPr>
          <p:cNvPr id="5" name="Picture 2" descr="Cross the line | Beleidsdag Broeders van Liefde 02 03 2023 by Lieven Claeys  - Issuu">
            <a:extLst>
              <a:ext uri="{FF2B5EF4-FFF2-40B4-BE49-F238E27FC236}">
                <a16:creationId xmlns:a16="http://schemas.microsoft.com/office/drawing/2014/main" id="{721F5029-EF68-E4E3-78F1-FB5FD6A744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935"/>
          <a:stretch/>
        </p:blipFill>
        <p:spPr bwMode="auto">
          <a:xfrm>
            <a:off x="5355771" y="326571"/>
            <a:ext cx="6435704" cy="5534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96277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91FA49-9C15-CE77-7A0F-BDAA1136185A}"/>
              </a:ext>
            </a:extLst>
          </p:cNvPr>
          <p:cNvSpPr>
            <a:spLocks noGrp="1"/>
          </p:cNvSpPr>
          <p:nvPr>
            <p:ph type="title"/>
          </p:nvPr>
        </p:nvSpPr>
        <p:spPr>
          <a:xfrm>
            <a:off x="838200" y="1186543"/>
            <a:ext cx="10515600" cy="4876800"/>
          </a:xfrm>
        </p:spPr>
        <p:txBody>
          <a:bodyPr>
            <a:normAutofit/>
          </a:bodyPr>
          <a:lstStyle/>
          <a:p>
            <a:r>
              <a:rPr lang="nl-NL" sz="4800" b="1" dirty="0">
                <a:solidFill>
                  <a:srgbClr val="7030A0"/>
                </a:solidFill>
              </a:rPr>
              <a:t>Waarom is er zoveel belangstelling voor geïntegreerde zorg?</a:t>
            </a:r>
            <a:br>
              <a:rPr lang="nl-NL" dirty="0"/>
            </a:br>
            <a:endParaRPr lang="nl-BE" dirty="0"/>
          </a:p>
        </p:txBody>
      </p:sp>
    </p:spTree>
    <p:extLst>
      <p:ext uri="{BB962C8B-B14F-4D97-AF65-F5344CB8AC3E}">
        <p14:creationId xmlns:p14="http://schemas.microsoft.com/office/powerpoint/2010/main" val="148756073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934A1E-0039-F821-C71F-B8450FC7F383}"/>
              </a:ext>
            </a:extLst>
          </p:cNvPr>
          <p:cNvSpPr>
            <a:spLocks noGrp="1"/>
          </p:cNvSpPr>
          <p:nvPr>
            <p:ph type="title"/>
          </p:nvPr>
        </p:nvSpPr>
        <p:spPr/>
        <p:txBody>
          <a:bodyPr/>
          <a:lstStyle/>
          <a:p>
            <a:r>
              <a:rPr lang="nl-BE" b="1" dirty="0">
                <a:solidFill>
                  <a:srgbClr val="00B050"/>
                </a:solidFill>
                <a:latin typeface="+mn-lt"/>
              </a:rPr>
              <a:t>Omdat ons gezondheid(zorg)systeem in transitie is</a:t>
            </a:r>
            <a:endParaRPr lang="nl-BE" dirty="0"/>
          </a:p>
        </p:txBody>
      </p:sp>
      <p:sp>
        <p:nvSpPr>
          <p:cNvPr id="4" name="Tekstvak 3">
            <a:extLst>
              <a:ext uri="{FF2B5EF4-FFF2-40B4-BE49-F238E27FC236}">
                <a16:creationId xmlns:a16="http://schemas.microsoft.com/office/drawing/2014/main" id="{4518C121-CAB7-9132-93C8-16DD8C08FABD}"/>
              </a:ext>
            </a:extLst>
          </p:cNvPr>
          <p:cNvSpPr txBox="1"/>
          <p:nvPr/>
        </p:nvSpPr>
        <p:spPr>
          <a:xfrm>
            <a:off x="1611086" y="2188028"/>
            <a:ext cx="7532914" cy="35446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prstClr val="black"/>
                </a:solidFill>
                <a:effectLst/>
                <a:uLnTx/>
                <a:uFillTx/>
                <a:latin typeface="Calibri" panose="020F0502020204030204"/>
                <a:ea typeface="+mj-ea"/>
                <a:cs typeface="+mj-cs"/>
              </a:rPr>
              <a:t>Evolutie (medische) wetenschappen</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chemeClr val="tx1"/>
                </a:solidFill>
                <a:effectLst/>
                <a:uLnTx/>
                <a:uFillTx/>
                <a:latin typeface="Calibri" panose="020F0502020204030204"/>
                <a:ea typeface="+mj-ea"/>
                <a:cs typeface="+mj-cs"/>
              </a:rPr>
              <a:t>Digitale</a:t>
            </a:r>
            <a:r>
              <a:rPr kumimoji="0" lang="nl-BE" sz="2000" b="1" i="0" u="none" strike="noStrike" kern="1200" cap="none" spc="0" normalizeH="0" baseline="0" noProof="0" dirty="0">
                <a:ln>
                  <a:noFill/>
                </a:ln>
                <a:solidFill>
                  <a:prstClr val="black"/>
                </a:solidFill>
                <a:effectLst/>
                <a:uLnTx/>
                <a:uFillTx/>
                <a:latin typeface="Calibri" panose="020F0502020204030204"/>
                <a:ea typeface="+mj-ea"/>
                <a:cs typeface="+mj-cs"/>
              </a:rPr>
              <a:t> en </a:t>
            </a:r>
            <a:r>
              <a:rPr kumimoji="0" lang="nl-BE" sz="2000" b="1" i="0" u="none" strike="noStrike" kern="1200" cap="none" spc="0" normalizeH="0" baseline="0" noProof="0" dirty="0" err="1">
                <a:ln>
                  <a:noFill/>
                </a:ln>
                <a:solidFill>
                  <a:prstClr val="black"/>
                </a:solidFill>
                <a:effectLst/>
                <a:uLnTx/>
                <a:uFillTx/>
                <a:latin typeface="Calibri" panose="020F0502020204030204"/>
                <a:ea typeface="+mj-ea"/>
                <a:cs typeface="+mj-cs"/>
              </a:rPr>
              <a:t>e-Health</a:t>
            </a:r>
            <a:r>
              <a:rPr kumimoji="0" lang="nl-BE" sz="2000" b="1" i="0" u="none" strike="noStrike" kern="1200" cap="none" spc="0" normalizeH="0" baseline="0" noProof="0" dirty="0">
                <a:ln>
                  <a:noFill/>
                </a:ln>
                <a:solidFill>
                  <a:prstClr val="black"/>
                </a:solidFill>
                <a:effectLst/>
                <a:uLnTx/>
                <a:uFillTx/>
                <a:latin typeface="Calibri" panose="020F0502020204030204"/>
                <a:ea typeface="+mj-ea"/>
                <a:cs typeface="+mj-cs"/>
              </a:rPr>
              <a:t> (r)evolutie</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prstClr val="black"/>
                </a:solidFill>
                <a:effectLst/>
                <a:uLnTx/>
                <a:uFillTx/>
                <a:latin typeface="Calibri" panose="020F0502020204030204"/>
                <a:ea typeface="+mj-ea"/>
                <a:cs typeface="+mj-cs"/>
              </a:rPr>
              <a:t>Nieuw concept ‘Positieve gezondheidszorg’</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prstClr val="black"/>
                </a:solidFill>
                <a:effectLst/>
                <a:uLnTx/>
                <a:uFillTx/>
                <a:latin typeface="Calibri" panose="020F0502020204030204"/>
                <a:ea typeface="+mj-ea"/>
                <a:cs typeface="+mj-cs"/>
              </a:rPr>
              <a:t>Mondigere patiënt</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prstClr val="black"/>
                </a:solidFill>
                <a:effectLst/>
                <a:uLnTx/>
                <a:uFillTx/>
                <a:latin typeface="Calibri" panose="020F0502020204030204"/>
                <a:ea typeface="+mj-ea"/>
                <a:cs typeface="+mj-cs"/>
              </a:rPr>
              <a:t>Veranderende  zorgvragen </a:t>
            </a:r>
            <a:br>
              <a:rPr kumimoji="0" lang="nl-BE" sz="2000" b="1"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nl-BE" sz="2000" b="1" i="0" u="none" strike="noStrike" kern="1200" cap="none" spc="0" normalizeH="0" baseline="0" noProof="0" dirty="0">
                <a:ln>
                  <a:noFill/>
                </a:ln>
                <a:solidFill>
                  <a:prstClr val="black"/>
                </a:solidFill>
                <a:effectLst/>
                <a:uLnTx/>
                <a:uFillTx/>
                <a:latin typeface="Calibri" panose="020F0502020204030204"/>
                <a:ea typeface="+mj-ea"/>
                <a:cs typeface="+mj-cs"/>
              </a:rPr>
              <a:t>	Van </a:t>
            </a:r>
            <a:r>
              <a:rPr kumimoji="0" lang="nl-BE" sz="2000" b="1" i="0" u="none" strike="noStrike" cap="none" spc="0" normalizeH="0" baseline="0" noProof="0" dirty="0">
                <a:ln>
                  <a:noFill/>
                </a:ln>
                <a:solidFill>
                  <a:srgbClr val="00B050"/>
                </a:solidFill>
                <a:effectLst/>
                <a:uLnTx/>
                <a:uFillTx/>
                <a:latin typeface="Calibri" panose="020F0502020204030204"/>
                <a:ea typeface="+mj-ea"/>
                <a:cs typeface="+mj-cs"/>
              </a:rPr>
              <a:t>cu</a:t>
            </a:r>
            <a:r>
              <a:rPr kumimoji="0" lang="nl-BE" sz="2000" b="1" i="0" u="none" strike="noStrike" kern="1200" cap="none" spc="0" normalizeH="0" baseline="0" noProof="0" dirty="0">
                <a:ln>
                  <a:noFill/>
                </a:ln>
                <a:solidFill>
                  <a:srgbClr val="00B050"/>
                </a:solidFill>
                <a:effectLst/>
                <a:uLnTx/>
                <a:uFillTx/>
                <a:latin typeface="Calibri" panose="020F0502020204030204"/>
                <a:ea typeface="+mj-ea"/>
                <a:cs typeface="+mj-cs"/>
              </a:rPr>
              <a:t>re naar care</a:t>
            </a:r>
            <a:br>
              <a:rPr kumimoji="0" lang="nl-BE" sz="2000" b="1"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nl-BE" sz="2000" b="1" i="0" u="none" strike="noStrike" kern="1200" cap="none" spc="0" normalizeH="0" baseline="0" noProof="0" dirty="0">
                <a:ln>
                  <a:noFill/>
                </a:ln>
                <a:solidFill>
                  <a:prstClr val="black"/>
                </a:solidFill>
                <a:effectLst/>
                <a:uLnTx/>
                <a:uFillTx/>
                <a:latin typeface="Calibri" panose="020F0502020204030204"/>
                <a:ea typeface="+mj-ea"/>
                <a:cs typeface="+mj-cs"/>
              </a:rPr>
              <a:t>	Meer </a:t>
            </a:r>
            <a:r>
              <a:rPr kumimoji="0" lang="nl-BE" sz="2000" b="1" i="0" u="none" strike="noStrike" kern="1200" cap="none" spc="0" normalizeH="0" baseline="0" noProof="0" dirty="0">
                <a:ln>
                  <a:noFill/>
                </a:ln>
                <a:solidFill>
                  <a:srgbClr val="00B050"/>
                </a:solidFill>
                <a:effectLst/>
                <a:uLnTx/>
                <a:uFillTx/>
                <a:latin typeface="Calibri" panose="020F0502020204030204"/>
                <a:ea typeface="+mj-ea"/>
                <a:cs typeface="+mj-cs"/>
              </a:rPr>
              <a:t>aandacht voor geestelijke gezondheid</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chemeClr val="tx1"/>
                </a:solidFill>
                <a:effectLst/>
                <a:uLnTx/>
                <a:uFillTx/>
                <a:latin typeface="Calibri" panose="020F0502020204030204"/>
                <a:ea typeface="+mj-ea"/>
                <a:cs typeface="+mj-cs"/>
              </a:rPr>
              <a:t>Meer en meer verschuiven naar preventie, snelle interventies en </a:t>
            </a:r>
            <a:r>
              <a:rPr kumimoji="0" lang="nl-BE" sz="2000" b="1" i="0" u="none" strike="noStrike" kern="1200" cap="none" spc="0" normalizeH="0" baseline="0" noProof="0" dirty="0" err="1">
                <a:ln>
                  <a:noFill/>
                </a:ln>
                <a:solidFill>
                  <a:schemeClr val="tx1"/>
                </a:solidFill>
                <a:effectLst/>
                <a:uLnTx/>
                <a:uFillTx/>
                <a:latin typeface="Calibri" panose="020F0502020204030204"/>
                <a:ea typeface="+mj-ea"/>
                <a:cs typeface="+mj-cs"/>
              </a:rPr>
              <a:t>ambulantisering</a:t>
            </a:r>
            <a:r>
              <a:rPr kumimoji="0" lang="nl-BE" sz="2000" b="1" i="0" u="none" strike="noStrike" kern="1200" cap="none" spc="0" normalizeH="0" baseline="0" noProof="0" dirty="0">
                <a:ln>
                  <a:noFill/>
                </a:ln>
                <a:solidFill>
                  <a:schemeClr val="tx1"/>
                </a:solidFill>
                <a:effectLst/>
                <a:uLnTx/>
                <a:uFillTx/>
                <a:latin typeface="Calibri" panose="020F0502020204030204"/>
                <a:ea typeface="+mj-ea"/>
                <a:cs typeface="+mj-cs"/>
              </a:rPr>
              <a:t> (de-institutionaliseren)</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prstClr val="black"/>
                </a:solidFill>
                <a:effectLst/>
                <a:uLnTx/>
                <a:uFillTx/>
                <a:latin typeface="Calibri" panose="020F0502020204030204"/>
                <a:ea typeface="+mj-ea"/>
                <a:cs typeface="+mj-cs"/>
              </a:rPr>
              <a:t>Lessen uit de pandemie: </a:t>
            </a:r>
            <a:r>
              <a:rPr kumimoji="0" lang="nl-BE" sz="2000" b="1" i="0" u="none" strike="noStrike" kern="1200" cap="none" spc="0" normalizeH="0" baseline="0" noProof="0" dirty="0">
                <a:ln>
                  <a:noFill/>
                </a:ln>
                <a:solidFill>
                  <a:srgbClr val="00B050"/>
                </a:solidFill>
                <a:effectLst/>
                <a:uLnTx/>
                <a:uFillTx/>
                <a:latin typeface="Calibri" panose="020F0502020204030204"/>
                <a:ea typeface="+mj-ea"/>
                <a:cs typeface="+mj-cs"/>
              </a:rPr>
              <a:t>meer aandacht voor populatiemanagement en preventie</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nl-BE" sz="2000" b="1" dirty="0">
                <a:solidFill>
                  <a:schemeClr val="tx1"/>
                </a:solidFill>
                <a:latin typeface="Calibri" panose="020F0502020204030204"/>
                <a:ea typeface="+mj-ea"/>
                <a:cs typeface="+mj-cs"/>
              </a:rPr>
              <a:t>Betaalbaarheid voor de overheid en de burger</a:t>
            </a:r>
            <a:endParaRPr kumimoji="0" lang="nl-BE" sz="2000" b="1" i="0" u="none" strike="noStrike" kern="1200" cap="none" spc="0" normalizeH="0" baseline="0" noProof="0" dirty="0">
              <a:ln>
                <a:noFill/>
              </a:ln>
              <a:solidFill>
                <a:schemeClr val="tx1"/>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70190686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descr="Afbeelding">
            <a:extLst>
              <a:ext uri="{FF2B5EF4-FFF2-40B4-BE49-F238E27FC236}">
                <a16:creationId xmlns:a16="http://schemas.microsoft.com/office/drawing/2014/main" id="{CDD7DBFC-FC35-B2E5-39FF-7595785F206D}"/>
              </a:ext>
            </a:extLst>
          </p:cNvPr>
          <p:cNvPicPr>
            <a:picLocks noChangeAspect="1"/>
          </p:cNvPicPr>
          <p:nvPr/>
        </p:nvPicPr>
        <p:blipFill>
          <a:blip r:embed="rId2"/>
          <a:stretch>
            <a:fillRect/>
          </a:stretch>
        </p:blipFill>
        <p:spPr>
          <a:xfrm>
            <a:off x="763990" y="3429000"/>
            <a:ext cx="10664019" cy="2965396"/>
          </a:xfrm>
          <a:prstGeom prst="rect">
            <a:avLst/>
          </a:prstGeom>
          <a:ln w="12700">
            <a:miter lim="400000"/>
          </a:ln>
        </p:spPr>
      </p:pic>
      <p:sp>
        <p:nvSpPr>
          <p:cNvPr id="4" name="Tekstvak 3">
            <a:extLst>
              <a:ext uri="{FF2B5EF4-FFF2-40B4-BE49-F238E27FC236}">
                <a16:creationId xmlns:a16="http://schemas.microsoft.com/office/drawing/2014/main" id="{BAA692FF-51D9-A44C-0870-0B62B087901F}"/>
              </a:ext>
            </a:extLst>
          </p:cNvPr>
          <p:cNvSpPr txBox="1"/>
          <p:nvPr/>
        </p:nvSpPr>
        <p:spPr>
          <a:xfrm>
            <a:off x="1905000" y="1905000"/>
            <a:ext cx="7239000" cy="15132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spcBef>
                <a:spcPts val="1000"/>
              </a:spcBef>
              <a:buSzTx/>
              <a:buNone/>
              <a:defRPr b="1"/>
            </a:pPr>
            <a:r>
              <a:rPr lang="nl-NL" sz="2800" dirty="0">
                <a:solidFill>
                  <a:schemeClr val="tx2">
                    <a:lumMod val="75000"/>
                  </a:schemeClr>
                </a:solidFill>
              </a:rPr>
              <a:t>68% van alle sterfte wereldwijd is te wijten aan chronische ziekten. </a:t>
            </a:r>
          </a:p>
          <a:p>
            <a:pPr marL="0" indent="0">
              <a:spcBef>
                <a:spcPts val="1000"/>
              </a:spcBef>
              <a:buSzTx/>
              <a:buNone/>
              <a:defRPr b="1"/>
            </a:pPr>
            <a:r>
              <a:rPr lang="nl-NL" sz="2800" dirty="0">
                <a:solidFill>
                  <a:schemeClr val="tx2">
                    <a:lumMod val="75000"/>
                  </a:schemeClr>
                </a:solidFill>
              </a:rPr>
              <a:t>In Europa bedraagt dit zelfs meer dan 80% </a:t>
            </a:r>
          </a:p>
        </p:txBody>
      </p:sp>
      <p:sp>
        <p:nvSpPr>
          <p:cNvPr id="6" name="Tekstvak 5">
            <a:extLst>
              <a:ext uri="{FF2B5EF4-FFF2-40B4-BE49-F238E27FC236}">
                <a16:creationId xmlns:a16="http://schemas.microsoft.com/office/drawing/2014/main" id="{D17A4D44-FCFE-CABF-7C1C-F51D909FB273}"/>
              </a:ext>
            </a:extLst>
          </p:cNvPr>
          <p:cNvSpPr txBox="1"/>
          <p:nvPr/>
        </p:nvSpPr>
        <p:spPr>
          <a:xfrm>
            <a:off x="1670957" y="735747"/>
            <a:ext cx="770708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BE" sz="3600" b="1" dirty="0">
                <a:solidFill>
                  <a:srgbClr val="00B050"/>
                </a:solidFill>
              </a:rPr>
              <a:t>Zorgvragen shiften van cure naar care</a:t>
            </a:r>
            <a:endParaRPr lang="nl-BE" sz="3600" b="1" dirty="0"/>
          </a:p>
        </p:txBody>
      </p:sp>
    </p:spTree>
    <p:extLst>
      <p:ext uri="{BB962C8B-B14F-4D97-AF65-F5344CB8AC3E}">
        <p14:creationId xmlns:p14="http://schemas.microsoft.com/office/powerpoint/2010/main" val="62539314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5C2D0EB-F1C2-7635-0CB7-40E1760C01F2}"/>
              </a:ext>
            </a:extLst>
          </p:cNvPr>
          <p:cNvPicPr>
            <a:picLocks noChangeAspect="1"/>
          </p:cNvPicPr>
          <p:nvPr/>
        </p:nvPicPr>
        <p:blipFill>
          <a:blip r:embed="rId2"/>
          <a:stretch>
            <a:fillRect/>
          </a:stretch>
        </p:blipFill>
        <p:spPr>
          <a:xfrm>
            <a:off x="212850" y="1423242"/>
            <a:ext cx="11766300" cy="4011516"/>
          </a:xfrm>
          <a:prstGeom prst="rect">
            <a:avLst/>
          </a:prstGeom>
        </p:spPr>
      </p:pic>
      <p:sp>
        <p:nvSpPr>
          <p:cNvPr id="4" name="Tekstvak 3">
            <a:extLst>
              <a:ext uri="{FF2B5EF4-FFF2-40B4-BE49-F238E27FC236}">
                <a16:creationId xmlns:a16="http://schemas.microsoft.com/office/drawing/2014/main" id="{A5E1A5D2-092D-A52B-6F49-D9FF946ED630}"/>
              </a:ext>
            </a:extLst>
          </p:cNvPr>
          <p:cNvSpPr txBox="1"/>
          <p:nvPr/>
        </p:nvSpPr>
        <p:spPr>
          <a:xfrm>
            <a:off x="555171" y="304800"/>
            <a:ext cx="8708572"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2800" b="1" dirty="0">
                <a:solidFill>
                  <a:schemeClr val="accent2">
                    <a:lumMod val="75000"/>
                  </a:schemeClr>
                </a:solidFill>
              </a:rPr>
              <a:t>Omwille van vergrijzing</a:t>
            </a:r>
          </a:p>
          <a:p>
            <a:br>
              <a:rPr lang="nl-NL" sz="2800" dirty="0"/>
            </a:br>
            <a:r>
              <a:rPr lang="nl-NL" sz="2800" dirty="0"/>
              <a:t>Groei 65+ 2017/2027 </a:t>
            </a:r>
          </a:p>
          <a:p>
            <a:endParaRPr lang="nl-NL" dirty="0"/>
          </a:p>
          <a:p>
            <a:r>
              <a:rPr lang="nl-NL" dirty="0"/>
              <a:t>Relatief (kleur) en absoluut (bol)</a:t>
            </a:r>
            <a:r>
              <a:rPr lang="nl-NL" sz="1800" dirty="0"/>
              <a:t> (Kaart VRIND</a:t>
            </a:r>
            <a:endParaRPr lang="nl-BE" dirty="0"/>
          </a:p>
        </p:txBody>
      </p:sp>
    </p:spTree>
    <p:extLst>
      <p:ext uri="{BB962C8B-B14F-4D97-AF65-F5344CB8AC3E}">
        <p14:creationId xmlns:p14="http://schemas.microsoft.com/office/powerpoint/2010/main" val="68746910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DB9A0FB-1635-C1BD-7171-C48C96C6671C}"/>
              </a:ext>
            </a:extLst>
          </p:cNvPr>
          <p:cNvPicPr>
            <a:picLocks noChangeAspect="1"/>
          </p:cNvPicPr>
          <p:nvPr/>
        </p:nvPicPr>
        <p:blipFill>
          <a:blip r:embed="rId2"/>
          <a:stretch>
            <a:fillRect/>
          </a:stretch>
        </p:blipFill>
        <p:spPr>
          <a:xfrm>
            <a:off x="3047735" y="-293913"/>
            <a:ext cx="7816208" cy="7151914"/>
          </a:xfrm>
          <a:prstGeom prst="rect">
            <a:avLst/>
          </a:prstGeom>
        </p:spPr>
      </p:pic>
    </p:spTree>
    <p:extLst>
      <p:ext uri="{BB962C8B-B14F-4D97-AF65-F5344CB8AC3E}">
        <p14:creationId xmlns:p14="http://schemas.microsoft.com/office/powerpoint/2010/main" val="366978847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cture 2">
            <a:extLst>
              <a:ext uri="{FF2B5EF4-FFF2-40B4-BE49-F238E27FC236}">
                <a16:creationId xmlns:a16="http://schemas.microsoft.com/office/drawing/2014/main" id="{30000277-F856-F27C-31E4-B404F77EBB3D}"/>
              </a:ext>
            </a:extLst>
          </p:cNvPr>
          <p:cNvPicPr>
            <a:picLocks noChangeAspect="1"/>
          </p:cNvPicPr>
          <p:nvPr/>
        </p:nvPicPr>
        <p:blipFill>
          <a:blip r:embed="rId3"/>
          <a:srcRect l="3432" t="6003" r="3870" b="2087"/>
          <a:stretch>
            <a:fillRect/>
          </a:stretch>
        </p:blipFill>
        <p:spPr>
          <a:xfrm>
            <a:off x="1949514" y="1250203"/>
            <a:ext cx="7489165" cy="4927860"/>
          </a:xfrm>
          <a:prstGeom prst="rect">
            <a:avLst/>
          </a:prstGeom>
          <a:ln w="12700">
            <a:miter lim="400000"/>
          </a:ln>
        </p:spPr>
      </p:pic>
      <p:sp>
        <p:nvSpPr>
          <p:cNvPr id="4" name="Tekstvak 3">
            <a:extLst>
              <a:ext uri="{FF2B5EF4-FFF2-40B4-BE49-F238E27FC236}">
                <a16:creationId xmlns:a16="http://schemas.microsoft.com/office/drawing/2014/main" id="{2F231B55-EBB1-9080-9D15-A02B01A8102E}"/>
              </a:ext>
            </a:extLst>
          </p:cNvPr>
          <p:cNvSpPr txBox="1"/>
          <p:nvPr/>
        </p:nvSpPr>
        <p:spPr>
          <a:xfrm>
            <a:off x="1045028" y="587828"/>
            <a:ext cx="801188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BE" sz="3600" dirty="0"/>
              <a:t>Wijzigende zorgvraag</a:t>
            </a:r>
          </a:p>
        </p:txBody>
      </p:sp>
    </p:spTree>
    <p:extLst>
      <p:ext uri="{BB962C8B-B14F-4D97-AF65-F5344CB8AC3E}">
        <p14:creationId xmlns:p14="http://schemas.microsoft.com/office/powerpoint/2010/main" val="291280975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LOG: Negative Effects of Fast Food – FREE RESOURCES FOR PE TEACHERS">
            <a:extLst>
              <a:ext uri="{FF2B5EF4-FFF2-40B4-BE49-F238E27FC236}">
                <a16:creationId xmlns:a16="http://schemas.microsoft.com/office/drawing/2014/main" id="{D436DC3F-2950-D52F-D9BC-6D19D90FD4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04" r="40271"/>
          <a:stretch/>
        </p:blipFill>
        <p:spPr bwMode="auto">
          <a:xfrm>
            <a:off x="0" y="0"/>
            <a:ext cx="463556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7CEF2F36-A268-D9DC-AF5F-EB0129BDA8BD}"/>
              </a:ext>
            </a:extLst>
          </p:cNvPr>
          <p:cNvSpPr>
            <a:spLocks noGrp="1"/>
          </p:cNvSpPr>
          <p:nvPr>
            <p:ph type="title"/>
          </p:nvPr>
        </p:nvSpPr>
        <p:spPr>
          <a:xfrm>
            <a:off x="5047383" y="316314"/>
            <a:ext cx="6539780" cy="1798236"/>
          </a:xfrm>
        </p:spPr>
        <p:txBody>
          <a:bodyPr anchor="t">
            <a:noAutofit/>
          </a:bodyPr>
          <a:lstStyle/>
          <a:p>
            <a:pPr algn="l"/>
            <a:r>
              <a:rPr lang="nl-BE" sz="3600" b="1" dirty="0">
                <a:solidFill>
                  <a:schemeClr val="accent2">
                    <a:lumMod val="75000"/>
                  </a:schemeClr>
                </a:solidFill>
                <a:latin typeface="Calibri" panose="020F0502020204030204" pitchFamily="34" charset="0"/>
                <a:cs typeface="Calibri" panose="020F0502020204030204" pitchFamily="34" charset="0"/>
              </a:rPr>
              <a:t>Omwille van de levensstijl…</a:t>
            </a:r>
          </a:p>
        </p:txBody>
      </p:sp>
      <p:sp>
        <p:nvSpPr>
          <p:cNvPr id="10" name="Tekstvak 9">
            <a:extLst>
              <a:ext uri="{FF2B5EF4-FFF2-40B4-BE49-F238E27FC236}">
                <a16:creationId xmlns:a16="http://schemas.microsoft.com/office/drawing/2014/main" id="{B2DE3158-AE16-2E37-1B8E-C35D1BB868C2}"/>
              </a:ext>
            </a:extLst>
          </p:cNvPr>
          <p:cNvSpPr txBox="1"/>
          <p:nvPr/>
        </p:nvSpPr>
        <p:spPr>
          <a:xfrm>
            <a:off x="5047382" y="1422055"/>
            <a:ext cx="6951594" cy="1384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914400" rtl="0" fontAlgn="auto" latinLnBrk="0" hangingPunct="0">
              <a:lnSpc>
                <a:spcPct val="100000"/>
              </a:lnSpc>
              <a:spcBef>
                <a:spcPts val="0"/>
              </a:spcBef>
              <a:spcAft>
                <a:spcPts val="0"/>
              </a:spcAft>
              <a:buClrTx/>
              <a:buSzTx/>
              <a:tabLst/>
            </a:pPr>
            <a:r>
              <a:rPr kumimoji="0" lang="nl-BE" sz="240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Health Status Report 2021 (Sciensano) </a:t>
            </a:r>
          </a:p>
          <a:p>
            <a:pPr marR="0" algn="l" defTabSz="914400" rtl="0" fontAlgn="auto" latinLnBrk="0" hangingPunct="0">
              <a:lnSpc>
                <a:spcPct val="100000"/>
              </a:lnSpc>
              <a:spcBef>
                <a:spcPts val="0"/>
              </a:spcBef>
              <a:spcAft>
                <a:spcPts val="0"/>
              </a:spcAft>
              <a:buClrTx/>
              <a:buSzTx/>
              <a:tabLst/>
            </a:pPr>
            <a:r>
              <a:rPr kumimoji="0" lang="nl-BE" sz="3600" b="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De gezondheidstoestand in België</a:t>
            </a:r>
          </a:p>
          <a:p>
            <a:pPr marR="0" algn="l" defTabSz="914400" rtl="0" fontAlgn="auto" latinLnBrk="0" hangingPunct="0">
              <a:lnSpc>
                <a:spcPct val="100000"/>
              </a:lnSpc>
              <a:spcBef>
                <a:spcPts val="0"/>
              </a:spcBef>
              <a:spcAft>
                <a:spcPts val="0"/>
              </a:spcAft>
              <a:buClrTx/>
              <a:buSzTx/>
              <a:tabLst/>
            </a:pPr>
            <a:endParaRPr kumimoji="0" lang="nl-BE" sz="240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endParaRPr>
          </a:p>
        </p:txBody>
      </p:sp>
      <p:pic>
        <p:nvPicPr>
          <p:cNvPr id="5" name="Afbeelding 4" descr="Afbeelding met tekst, schermopname, Lettertype, groen&#10;&#10;Automatisch gegenereerde beschrijving">
            <a:extLst>
              <a:ext uri="{FF2B5EF4-FFF2-40B4-BE49-F238E27FC236}">
                <a16:creationId xmlns:a16="http://schemas.microsoft.com/office/drawing/2014/main" id="{61BBC379-A74E-2BCE-3C54-203FB4DC2A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9457" y="2943226"/>
            <a:ext cx="2537706" cy="3600450"/>
          </a:xfrm>
          <a:prstGeom prst="rect">
            <a:avLst/>
          </a:prstGeom>
          <a:ln>
            <a:solidFill>
              <a:schemeClr val="bg1">
                <a:lumMod val="75000"/>
              </a:schemeClr>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53954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F3AEE-7B94-7999-5615-259563CEE861}"/>
              </a:ext>
            </a:extLst>
          </p:cNvPr>
          <p:cNvSpPr txBox="1"/>
          <p:nvPr/>
        </p:nvSpPr>
        <p:spPr>
          <a:xfrm>
            <a:off x="5047383" y="1124434"/>
            <a:ext cx="6868392" cy="59400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800"/>
              </a:spcAft>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Meer dan één op de vier Belgen geeft aan te leven met </a:t>
            </a:r>
            <a:r>
              <a:rPr lang="nl-BE" sz="2400" b="1" kern="100" dirty="0">
                <a:effectLst/>
                <a:latin typeface="Calibri" panose="020F0502020204030204" pitchFamily="34" charset="0"/>
                <a:ea typeface="Calibri" panose="020F0502020204030204" pitchFamily="34" charset="0"/>
                <a:cs typeface="Times New Roman" panose="02020603050405020304" pitchFamily="18" charset="0"/>
              </a:rPr>
              <a:t>ten minste één chronische ziekte</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 De zes meest voorkomende chronische ziekten: lage rug aandoeningen, hoge bloeddruk, allergie, artrose, hoog cholesterolgehalte in het bloed en nekaandoeningen. De prevalentie van veel chronische ziekten is </a:t>
            </a:r>
            <a:r>
              <a:rPr lang="nl-BE" sz="2400" b="1" kern="100" dirty="0">
                <a:effectLst/>
                <a:latin typeface="Calibri" panose="020F0502020204030204" pitchFamily="34" charset="0"/>
                <a:ea typeface="Calibri" panose="020F0502020204030204" pitchFamily="34" charset="0"/>
                <a:cs typeface="Times New Roman" panose="02020603050405020304" pitchFamily="18" charset="0"/>
              </a:rPr>
              <a:t>tussen 1997 en 2018 toegenomen</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 wat echter </a:t>
            </a:r>
            <a:r>
              <a:rPr lang="nl-BE" sz="24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slechts gedeeltelijk te wijten is aan de vergrijzing van de bevolking</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800"/>
              </a:spcAft>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6,3% van de Belgische bevolking lijdt aan diabetes. De toename is deels toe te schrijven aan een toename van de risicofactoren voor diabetes.</a:t>
            </a:r>
          </a:p>
          <a:p>
            <a:pPr>
              <a:spcAft>
                <a:spcPts val="800"/>
              </a:spcAft>
            </a:pPr>
            <a:r>
              <a:rPr lang="nl-BE" sz="2400" b="1" kern="100" dirty="0">
                <a:effectLst/>
                <a:latin typeface="Calibri" panose="020F0502020204030204" pitchFamily="34" charset="0"/>
                <a:ea typeface="Calibri" panose="020F0502020204030204" pitchFamily="34" charset="0"/>
                <a:cs typeface="Times New Roman" panose="02020603050405020304" pitchFamily="18" charset="0"/>
              </a:rPr>
              <a:t>Geestelijke gezondheidsproblemen </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vormen een groot probleem in België.</a:t>
            </a:r>
          </a:p>
          <a:p>
            <a:pPr>
              <a:spcAft>
                <a:spcPts val="800"/>
              </a:spcAft>
            </a:pP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el 1">
            <a:extLst>
              <a:ext uri="{FF2B5EF4-FFF2-40B4-BE49-F238E27FC236}">
                <a16:creationId xmlns:a16="http://schemas.microsoft.com/office/drawing/2014/main" id="{4C17FCDD-F9FC-CBAD-DFC7-1A4E598989E1}"/>
              </a:ext>
            </a:extLst>
          </p:cNvPr>
          <p:cNvSpPr txBox="1">
            <a:spLocks/>
          </p:cNvSpPr>
          <p:nvPr/>
        </p:nvSpPr>
        <p:spPr>
          <a:xfrm>
            <a:off x="5047383" y="316314"/>
            <a:ext cx="6539780" cy="1798236"/>
          </a:xfrm>
          <a:prstGeom prst="rect">
            <a:avLst/>
          </a:prstGeom>
        </p:spPr>
        <p:txBody>
          <a:bodyPr anchor="t">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nl-BE" sz="3600" b="1" dirty="0">
                <a:solidFill>
                  <a:schemeClr val="accent2">
                    <a:lumMod val="75000"/>
                  </a:schemeClr>
                </a:solidFill>
                <a:latin typeface="Calibri" panose="020F0502020204030204" pitchFamily="34" charset="0"/>
                <a:cs typeface="Calibri" panose="020F0502020204030204" pitchFamily="34" charset="0"/>
              </a:rPr>
              <a:t>Omwille van de levensstijl…</a:t>
            </a:r>
          </a:p>
        </p:txBody>
      </p:sp>
      <p:sp>
        <p:nvSpPr>
          <p:cNvPr id="5" name="Tekstvak 4">
            <a:extLst>
              <a:ext uri="{FF2B5EF4-FFF2-40B4-BE49-F238E27FC236}">
                <a16:creationId xmlns:a16="http://schemas.microsoft.com/office/drawing/2014/main" id="{CF4B8C2D-596A-EA77-C519-325E0B4F4289}"/>
              </a:ext>
            </a:extLst>
          </p:cNvPr>
          <p:cNvSpPr txBox="1"/>
          <p:nvPr/>
        </p:nvSpPr>
        <p:spPr>
          <a:xfrm>
            <a:off x="4872038" y="-51435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BE" sz="1800" b="0" i="0" u="none" strike="noStrike" cap="none" spc="0" normalizeH="0" baseline="0" dirty="0">
              <a:ln>
                <a:noFill/>
              </a:ln>
              <a:solidFill>
                <a:srgbClr val="000000"/>
              </a:solidFill>
              <a:effectLst/>
              <a:uFillTx/>
              <a:latin typeface="+mn-lt"/>
              <a:ea typeface="+mn-ea"/>
              <a:cs typeface="+mn-cs"/>
              <a:sym typeface="Helvetica"/>
            </a:endParaRPr>
          </a:p>
        </p:txBody>
      </p:sp>
      <p:pic>
        <p:nvPicPr>
          <p:cNvPr id="16388" name="Picture 4" descr="Bloeddrukwaarden - Ouderen Belangen">
            <a:extLst>
              <a:ext uri="{FF2B5EF4-FFF2-40B4-BE49-F238E27FC236}">
                <a16:creationId xmlns:a16="http://schemas.microsoft.com/office/drawing/2014/main" id="{395C8E6D-666A-63A6-CD77-B3CF8F73E1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334" r="41603"/>
          <a:stretch/>
        </p:blipFill>
        <p:spPr bwMode="auto">
          <a:xfrm>
            <a:off x="0" y="0"/>
            <a:ext cx="463556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57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0A1DB3-ACB2-32C0-A74D-566A3A1FC47C}"/>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0017F84D-6ECC-0EC1-37A5-0ED91765D78E}"/>
              </a:ext>
            </a:extLst>
          </p:cNvPr>
          <p:cNvSpPr>
            <a:spLocks noGrp="1"/>
          </p:cNvSpPr>
          <p:nvPr>
            <p:ph type="body" sz="half" idx="1"/>
          </p:nvPr>
        </p:nvSpPr>
        <p:spPr/>
        <p:txBody>
          <a:bodyPr/>
          <a:lstStyle/>
          <a:p>
            <a:pPr marL="0" indent="0">
              <a:buNone/>
            </a:pPr>
            <a:r>
              <a:rPr lang="nl-BE" sz="3200" b="1" kern="1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Sociaaleconomische ongelijkheden </a:t>
            </a:r>
            <a:r>
              <a:rPr lang="nl-BE" sz="3200" kern="100" dirty="0">
                <a:effectLst/>
                <a:latin typeface="Calibri" panose="020F0502020204030204" pitchFamily="34" charset="0"/>
                <a:ea typeface="Calibri" panose="020F0502020204030204" pitchFamily="34" charset="0"/>
                <a:cs typeface="Times New Roman" panose="02020603050405020304" pitchFamily="18" charset="0"/>
              </a:rPr>
              <a:t>werden vastgesteld voor het hele spectrum van gezondheidsindicatoren, gaande van risicofactoren, morbiditeit en mortaliteit. </a:t>
            </a:r>
          </a:p>
          <a:p>
            <a:endParaRPr lang="nl-BE" dirty="0"/>
          </a:p>
        </p:txBody>
      </p:sp>
      <p:sp>
        <p:nvSpPr>
          <p:cNvPr id="4" name="Tijdelijke aanduiding voor tekst 3">
            <a:extLst>
              <a:ext uri="{FF2B5EF4-FFF2-40B4-BE49-F238E27FC236}">
                <a16:creationId xmlns:a16="http://schemas.microsoft.com/office/drawing/2014/main" id="{68E41297-67CB-E0BF-E35E-E2D73C34A104}"/>
              </a:ext>
            </a:extLst>
          </p:cNvPr>
          <p:cNvSpPr>
            <a:spLocks noGrp="1"/>
          </p:cNvSpPr>
          <p:nvPr>
            <p:ph type="body" sz="quarter" idx="21"/>
          </p:nvPr>
        </p:nvSpPr>
        <p:spPr/>
        <p:txBody>
          <a:bodyPr/>
          <a:lstStyle/>
          <a:p>
            <a:endParaRPr lang="nl-BE" dirty="0"/>
          </a:p>
        </p:txBody>
      </p:sp>
      <p:pic>
        <p:nvPicPr>
          <p:cNvPr id="5" name="Picture 4" descr="Bloeddrukwaarden - Ouderen Belangen">
            <a:extLst>
              <a:ext uri="{FF2B5EF4-FFF2-40B4-BE49-F238E27FC236}">
                <a16:creationId xmlns:a16="http://schemas.microsoft.com/office/drawing/2014/main" id="{02C53E10-5E5F-DDE6-365B-65D4FC6CB82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4" r="41603"/>
          <a:stretch/>
        </p:blipFill>
        <p:spPr bwMode="auto">
          <a:xfrm>
            <a:off x="342037" y="-97972"/>
            <a:ext cx="463556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5919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ental Health Comorbidities">
            <a:extLst>
              <a:ext uri="{FF2B5EF4-FFF2-40B4-BE49-F238E27FC236}">
                <a16:creationId xmlns:a16="http://schemas.microsoft.com/office/drawing/2014/main" id="{56BF7385-A34C-7527-7D85-9189A7ACCB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708" b="38104"/>
          <a:stretch/>
        </p:blipFill>
        <p:spPr bwMode="auto">
          <a:xfrm>
            <a:off x="-14289" y="-17865"/>
            <a:ext cx="1229814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ental Health Comorbidities">
            <a:extLst>
              <a:ext uri="{FF2B5EF4-FFF2-40B4-BE49-F238E27FC236}">
                <a16:creationId xmlns:a16="http://schemas.microsoft.com/office/drawing/2014/main" id="{49799544-96A5-D628-CAC1-092E6BDF4B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708" b="38104"/>
          <a:stretch/>
        </p:blipFill>
        <p:spPr bwMode="auto">
          <a:xfrm>
            <a:off x="138111" y="134535"/>
            <a:ext cx="12298142"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89F0490C-1BAA-A86C-D143-0A2EB2B36B01}"/>
              </a:ext>
            </a:extLst>
          </p:cNvPr>
          <p:cNvSpPr txBox="1"/>
          <p:nvPr/>
        </p:nvSpPr>
        <p:spPr>
          <a:xfrm rot="10800000" flipV="1">
            <a:off x="1001485" y="4378679"/>
            <a:ext cx="654979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BE" sz="3600" b="1" dirty="0">
                <a:solidFill>
                  <a:srgbClr val="00B050"/>
                </a:solidFill>
                <a:latin typeface="Calibri" panose="020F0502020204030204" pitchFamily="34" charset="0"/>
                <a:cs typeface="Calibri" panose="020F0502020204030204" pitchFamily="34" charset="0"/>
              </a:rPr>
              <a:t>Meer aandacht voor </a:t>
            </a:r>
            <a:br>
              <a:rPr lang="nl-BE" sz="3600" b="1" dirty="0">
                <a:solidFill>
                  <a:srgbClr val="00B050"/>
                </a:solidFill>
                <a:latin typeface="Calibri" panose="020F0502020204030204" pitchFamily="34" charset="0"/>
                <a:cs typeface="Calibri" panose="020F0502020204030204" pitchFamily="34" charset="0"/>
              </a:rPr>
            </a:br>
            <a:r>
              <a:rPr lang="nl-BE" sz="3600" b="1" dirty="0">
                <a:solidFill>
                  <a:srgbClr val="00B050"/>
                </a:solidFill>
                <a:latin typeface="Calibri" panose="020F0502020204030204" pitchFamily="34" charset="0"/>
                <a:cs typeface="Calibri" panose="020F0502020204030204" pitchFamily="34" charset="0"/>
              </a:rPr>
              <a:t>de geestelijke gezondheidszorg</a:t>
            </a:r>
            <a:endParaRPr lang="nl-BE" sz="3600" dirty="0">
              <a:solidFill>
                <a:srgbClr val="00B050"/>
              </a:solidFill>
            </a:endParaRPr>
          </a:p>
        </p:txBody>
      </p:sp>
    </p:spTree>
    <p:extLst>
      <p:ext uri="{BB962C8B-B14F-4D97-AF65-F5344CB8AC3E}">
        <p14:creationId xmlns:p14="http://schemas.microsoft.com/office/powerpoint/2010/main" val="132827608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2EE7421-6AC1-F480-C995-22068864C276}"/>
              </a:ext>
            </a:extLst>
          </p:cNvPr>
          <p:cNvSpPr/>
          <p:nvPr/>
        </p:nvSpPr>
        <p:spPr>
          <a:xfrm>
            <a:off x="0" y="0"/>
            <a:ext cx="12192000" cy="269458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0" name="Afbeelding 9">
            <a:extLst>
              <a:ext uri="{FF2B5EF4-FFF2-40B4-BE49-F238E27FC236}">
                <a16:creationId xmlns:a16="http://schemas.microsoft.com/office/drawing/2014/main" id="{B46696EF-1B18-BD45-A543-C29AE91910DA}"/>
              </a:ext>
            </a:extLst>
          </p:cNvPr>
          <p:cNvPicPr>
            <a:picLocks noChangeAspect="1"/>
          </p:cNvPicPr>
          <p:nvPr/>
        </p:nvPicPr>
        <p:blipFill>
          <a:blip r:embed="rId2"/>
          <a:stretch>
            <a:fillRect/>
          </a:stretch>
        </p:blipFill>
        <p:spPr>
          <a:xfrm>
            <a:off x="994632" y="384463"/>
            <a:ext cx="3022925" cy="2811320"/>
          </a:xfrm>
          <a:prstGeom prst="rect">
            <a:avLst/>
          </a:prstGeom>
        </p:spPr>
      </p:pic>
      <p:pic>
        <p:nvPicPr>
          <p:cNvPr id="6" name="Afbeelding 5" descr="Afbeelding met tekst&#10;&#10;Automatisch gegenereerde beschrijving">
            <a:extLst>
              <a:ext uri="{FF2B5EF4-FFF2-40B4-BE49-F238E27FC236}">
                <a16:creationId xmlns:a16="http://schemas.microsoft.com/office/drawing/2014/main" id="{FCDF0DAC-E8B8-0146-A9D6-40A2FB61E2E3}"/>
              </a:ext>
            </a:extLst>
          </p:cNvPr>
          <p:cNvPicPr>
            <a:picLocks noChangeAspect="1"/>
          </p:cNvPicPr>
          <p:nvPr/>
        </p:nvPicPr>
        <p:blipFill>
          <a:blip r:embed="rId3"/>
          <a:stretch>
            <a:fillRect/>
          </a:stretch>
        </p:blipFill>
        <p:spPr>
          <a:xfrm>
            <a:off x="4577354" y="384462"/>
            <a:ext cx="3115036" cy="2811320"/>
          </a:xfrm>
          <a:prstGeom prst="rect">
            <a:avLst/>
          </a:prstGeom>
        </p:spPr>
      </p:pic>
      <p:pic>
        <p:nvPicPr>
          <p:cNvPr id="8" name="Afbeelding 7" descr="Afbeelding met tekst&#10;&#10;Automatisch gegenereerde beschrijving">
            <a:extLst>
              <a:ext uri="{FF2B5EF4-FFF2-40B4-BE49-F238E27FC236}">
                <a16:creationId xmlns:a16="http://schemas.microsoft.com/office/drawing/2014/main" id="{D47A8E7B-B250-FE44-BAA3-13A41D6B5FC5}"/>
              </a:ext>
            </a:extLst>
          </p:cNvPr>
          <p:cNvPicPr>
            <a:picLocks noChangeAspect="1"/>
          </p:cNvPicPr>
          <p:nvPr/>
        </p:nvPicPr>
        <p:blipFill>
          <a:blip r:embed="rId4"/>
          <a:stretch>
            <a:fillRect/>
          </a:stretch>
        </p:blipFill>
        <p:spPr>
          <a:xfrm>
            <a:off x="8095756" y="442828"/>
            <a:ext cx="3336953" cy="2694588"/>
          </a:xfrm>
          <a:prstGeom prst="rect">
            <a:avLst/>
          </a:prstGeom>
        </p:spPr>
      </p:pic>
      <p:sp>
        <p:nvSpPr>
          <p:cNvPr id="4" name="Tekstvak 3">
            <a:extLst>
              <a:ext uri="{FF2B5EF4-FFF2-40B4-BE49-F238E27FC236}">
                <a16:creationId xmlns:a16="http://schemas.microsoft.com/office/drawing/2014/main" id="{D6FDFD62-649D-504B-8E06-F9B1761CE036}"/>
              </a:ext>
            </a:extLst>
          </p:cNvPr>
          <p:cNvSpPr txBox="1"/>
          <p:nvPr/>
        </p:nvSpPr>
        <p:spPr>
          <a:xfrm>
            <a:off x="994632" y="3429000"/>
            <a:ext cx="10411111" cy="3137415"/>
          </a:xfrm>
          <a:prstGeom prst="rect">
            <a:avLst/>
          </a:prstGeom>
        </p:spPr>
        <p:txBody>
          <a:bodyPr vert="horz" lIns="91440" tIns="45720" rIns="91440" bIns="45720" rtlCol="0" anchor="ctr">
            <a:noAutofit/>
          </a:bodyPr>
          <a:lstStyle/>
          <a:p>
            <a:pPr>
              <a:lnSpc>
                <a:spcPct val="90000"/>
              </a:lnSpc>
              <a:spcAft>
                <a:spcPts val="600"/>
              </a:spcAft>
            </a:pPr>
            <a:r>
              <a:rPr lang="en-US" sz="2400" dirty="0"/>
              <a:t>Op jaarbasis kampt ongeveer </a:t>
            </a:r>
            <a:r>
              <a:rPr lang="en-US" sz="2400" b="1" dirty="0"/>
              <a:t>1 of 5 minderjarigen </a:t>
            </a:r>
            <a:r>
              <a:rPr lang="en-US" sz="2400" dirty="0"/>
              <a:t>en </a:t>
            </a:r>
            <a:r>
              <a:rPr lang="en-US" sz="2400" b="1" dirty="0"/>
              <a:t>1 op 7 volwassenen </a:t>
            </a:r>
            <a:r>
              <a:rPr lang="en-US" sz="2400" dirty="0"/>
              <a:t>met een </a:t>
            </a:r>
            <a:r>
              <a:rPr lang="en-US" sz="2400" b="1" dirty="0"/>
              <a:t>psychische stoornis</a:t>
            </a:r>
            <a:r>
              <a:rPr lang="en-US" sz="2400" dirty="0"/>
              <a:t>. </a:t>
            </a:r>
          </a:p>
          <a:p>
            <a:pPr>
              <a:lnSpc>
                <a:spcPct val="90000"/>
              </a:lnSpc>
              <a:spcAft>
                <a:spcPts val="600"/>
              </a:spcAft>
            </a:pPr>
            <a:r>
              <a:rPr lang="en-US" sz="2400" dirty="0"/>
              <a:t>Klachten kunnen zich ontwikkelen tot een stoornis. Niet elke stoornis is even complex.</a:t>
            </a:r>
            <a:br>
              <a:rPr lang="en-US" sz="2400" dirty="0"/>
            </a:br>
            <a:r>
              <a:rPr lang="en-US" sz="2400" dirty="0"/>
              <a:t>(6 à 7% van diezelfde leeftijdsgroep op jaarbasis) en </a:t>
            </a:r>
            <a:r>
              <a:rPr lang="en-US" sz="2400" b="1" dirty="0"/>
              <a:t>alcoholafhankelijkheid </a:t>
            </a:r>
            <a:r>
              <a:rPr lang="en-US" sz="2400" dirty="0"/>
              <a:t>(3% van de 18- tot 64-jarigen op jaarbasis). </a:t>
            </a:r>
            <a:br>
              <a:rPr lang="en-US" sz="2400" dirty="0"/>
            </a:br>
            <a:endParaRPr lang="en-US" sz="2400" dirty="0"/>
          </a:p>
          <a:p>
            <a:pPr>
              <a:lnSpc>
                <a:spcPct val="90000"/>
              </a:lnSpc>
              <a:spcAft>
                <a:spcPts val="600"/>
              </a:spcAft>
            </a:pPr>
            <a:r>
              <a:rPr lang="en-US" dirty="0"/>
              <a:t>(Bron : De mythes voorbij. </a:t>
            </a:r>
            <a:r>
              <a:rPr lang="en-US" i="1" dirty="0"/>
              <a:t>Het public health perspectief als leidraad bij hervormingen in de geestelijke gezondheidszorg</a:t>
            </a:r>
            <a:r>
              <a:rPr lang="en-US" dirty="0"/>
              <a:t>, prof Bruffaerts, uitgave van Zorgnet-Icuro vzw)</a:t>
            </a:r>
          </a:p>
        </p:txBody>
      </p:sp>
    </p:spTree>
    <p:extLst>
      <p:ext uri="{BB962C8B-B14F-4D97-AF65-F5344CB8AC3E}">
        <p14:creationId xmlns:p14="http://schemas.microsoft.com/office/powerpoint/2010/main" val="12284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32A6721-A68D-A349-8336-30F9E623960C}"/>
              </a:ext>
            </a:extLst>
          </p:cNvPr>
          <p:cNvSpPr/>
          <p:nvPr/>
        </p:nvSpPr>
        <p:spPr>
          <a:xfrm>
            <a:off x="0" y="0"/>
            <a:ext cx="4635568" cy="6858000"/>
          </a:xfrm>
          <a:prstGeom prst="rect">
            <a:avLst/>
          </a:prstGeom>
          <a:solidFill>
            <a:schemeClr val="bg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BE" sz="1800" b="0" i="0" u="none" strike="noStrike" cap="none" spc="0" normalizeH="0" baseline="0" dirty="0">
              <a:ln>
                <a:noFill/>
              </a:ln>
              <a:solidFill>
                <a:srgbClr val="000000"/>
              </a:solidFill>
              <a:effectLst/>
              <a:uFillTx/>
              <a:latin typeface="+mn-lt"/>
              <a:ea typeface="+mn-ea"/>
              <a:cs typeface="+mn-cs"/>
              <a:sym typeface="Helvetica"/>
            </a:endParaRPr>
          </a:p>
        </p:txBody>
      </p:sp>
      <p:sp>
        <p:nvSpPr>
          <p:cNvPr id="4" name="Titel 1">
            <a:extLst>
              <a:ext uri="{FF2B5EF4-FFF2-40B4-BE49-F238E27FC236}">
                <a16:creationId xmlns:a16="http://schemas.microsoft.com/office/drawing/2014/main" id="{4C17FCDD-F9FC-CBAD-DFC7-1A4E598989E1}"/>
              </a:ext>
            </a:extLst>
          </p:cNvPr>
          <p:cNvSpPr txBox="1">
            <a:spLocks/>
          </p:cNvSpPr>
          <p:nvPr/>
        </p:nvSpPr>
        <p:spPr>
          <a:xfrm>
            <a:off x="5047383" y="316314"/>
            <a:ext cx="6539780" cy="1798236"/>
          </a:xfrm>
          <a:prstGeom prst="rect">
            <a:avLst/>
          </a:prstGeom>
        </p:spPr>
        <p:txBody>
          <a:bodyPr anchor="t">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nl-BE" sz="3600" b="1" dirty="0">
                <a:solidFill>
                  <a:srgbClr val="00B050"/>
                </a:solidFill>
                <a:latin typeface="Calibri" panose="020F0502020204030204" pitchFamily="34" charset="0"/>
                <a:cs typeface="Calibri" panose="020F0502020204030204" pitchFamily="34" charset="0"/>
              </a:rPr>
              <a:t>Het besef dat voorkomen beter is dan genezen.</a:t>
            </a:r>
          </a:p>
        </p:txBody>
      </p:sp>
      <p:sp>
        <p:nvSpPr>
          <p:cNvPr id="5" name="Tekstvak 4">
            <a:extLst>
              <a:ext uri="{FF2B5EF4-FFF2-40B4-BE49-F238E27FC236}">
                <a16:creationId xmlns:a16="http://schemas.microsoft.com/office/drawing/2014/main" id="{CF4B8C2D-596A-EA77-C519-325E0B4F4289}"/>
              </a:ext>
            </a:extLst>
          </p:cNvPr>
          <p:cNvSpPr txBox="1"/>
          <p:nvPr/>
        </p:nvSpPr>
        <p:spPr>
          <a:xfrm>
            <a:off x="4872038" y="-51435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BE" sz="1800" b="0" i="0" u="none" strike="noStrike" cap="none" spc="0" normalizeH="0" baseline="0" dirty="0">
              <a:ln>
                <a:noFill/>
              </a:ln>
              <a:solidFill>
                <a:srgbClr val="000000"/>
              </a:solidFill>
              <a:effectLst/>
              <a:uFillTx/>
              <a:latin typeface="+mn-lt"/>
              <a:ea typeface="+mn-ea"/>
              <a:cs typeface="+mn-cs"/>
              <a:sym typeface="Helvetica"/>
            </a:endParaRPr>
          </a:p>
        </p:txBody>
      </p:sp>
      <p:sp>
        <p:nvSpPr>
          <p:cNvPr id="6" name="Tekstvak 5">
            <a:extLst>
              <a:ext uri="{FF2B5EF4-FFF2-40B4-BE49-F238E27FC236}">
                <a16:creationId xmlns:a16="http://schemas.microsoft.com/office/drawing/2014/main" id="{DF5B2584-6779-DD67-755A-CCF7E7A4C27A}"/>
              </a:ext>
            </a:extLst>
          </p:cNvPr>
          <p:cNvSpPr txBox="1"/>
          <p:nvPr/>
        </p:nvSpPr>
        <p:spPr>
          <a:xfrm>
            <a:off x="5047383" y="1581634"/>
            <a:ext cx="6868392"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800"/>
              </a:spcAft>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Populatiegerichte strategieën om een gezonde leefstijl te </a:t>
            </a:r>
            <a:r>
              <a:rPr lang="nl-BE" sz="2400" b="1" kern="100" dirty="0">
                <a:effectLst/>
                <a:latin typeface="Calibri" panose="020F0502020204030204" pitchFamily="34" charset="0"/>
                <a:ea typeface="Calibri" panose="020F0502020204030204" pitchFamily="34" charset="0"/>
                <a:cs typeface="Times New Roman" panose="02020603050405020304" pitchFamily="18" charset="0"/>
              </a:rPr>
              <a:t>bevorderen</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 zijn effectiever in het </a:t>
            </a:r>
            <a:r>
              <a:rPr lang="nl-BE" sz="2400" b="1" kern="100" dirty="0">
                <a:effectLst/>
                <a:latin typeface="Calibri" panose="020F0502020204030204" pitchFamily="34" charset="0"/>
                <a:ea typeface="Calibri" panose="020F0502020204030204" pitchFamily="34" charset="0"/>
                <a:cs typeface="Times New Roman" panose="02020603050405020304" pitchFamily="18" charset="0"/>
              </a:rPr>
              <a:t>voorkomen</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 van ziekten in vergelijking met een klinische strategie die zich richt op </a:t>
            </a:r>
            <a:r>
              <a:rPr lang="nl-BE" sz="2400" b="1" kern="100" dirty="0">
                <a:effectLst/>
                <a:latin typeface="Calibri" panose="020F0502020204030204" pitchFamily="34" charset="0"/>
                <a:ea typeface="Calibri" panose="020F0502020204030204" pitchFamily="34" charset="0"/>
                <a:cs typeface="Times New Roman" panose="02020603050405020304" pitchFamily="18" charset="0"/>
              </a:rPr>
              <a:t>behandeling</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 van individuen met chronische aandoeningen.</a:t>
            </a:r>
          </a:p>
          <a:p>
            <a:pPr>
              <a:spcAft>
                <a:spcPts val="800"/>
              </a:spcAft>
            </a:pP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Afbeelding" descr="Afbeelding">
            <a:extLst>
              <a:ext uri="{FF2B5EF4-FFF2-40B4-BE49-F238E27FC236}">
                <a16:creationId xmlns:a16="http://schemas.microsoft.com/office/drawing/2014/main" id="{36F3041E-3B83-AC16-C1BC-445150A8A1CF}"/>
              </a:ext>
            </a:extLst>
          </p:cNvPr>
          <p:cNvPicPr>
            <a:picLocks noChangeAspect="1"/>
          </p:cNvPicPr>
          <p:nvPr/>
        </p:nvPicPr>
        <p:blipFill>
          <a:blip r:embed="rId2"/>
          <a:srcRect l="5584" r="35728"/>
          <a:stretch>
            <a:fillRect/>
          </a:stretch>
        </p:blipFill>
        <p:spPr>
          <a:xfrm>
            <a:off x="0" y="1215432"/>
            <a:ext cx="4635568" cy="4634072"/>
          </a:xfrm>
          <a:prstGeom prst="rect">
            <a:avLst/>
          </a:prstGeom>
          <a:ln w="12700">
            <a:miter lim="400000"/>
          </a:ln>
        </p:spPr>
      </p:pic>
    </p:spTree>
    <p:extLst>
      <p:ext uri="{BB962C8B-B14F-4D97-AF65-F5344CB8AC3E}">
        <p14:creationId xmlns:p14="http://schemas.microsoft.com/office/powerpoint/2010/main" val="154727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ross the line | Beleidsdag Broeders van Liefde 02 03 2023 by Lieven Claeys  - Issuu">
            <a:extLst>
              <a:ext uri="{FF2B5EF4-FFF2-40B4-BE49-F238E27FC236}">
                <a16:creationId xmlns:a16="http://schemas.microsoft.com/office/drawing/2014/main" id="{0717494A-C5A1-73F9-EF43-231B49AD47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935"/>
          <a:stretch/>
        </p:blipFill>
        <p:spPr bwMode="auto">
          <a:xfrm>
            <a:off x="0" y="-17865"/>
            <a:ext cx="12192000" cy="3642808"/>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met diagonaal twee afgeronde hoeken 7">
            <a:extLst>
              <a:ext uri="{FF2B5EF4-FFF2-40B4-BE49-F238E27FC236}">
                <a16:creationId xmlns:a16="http://schemas.microsoft.com/office/drawing/2014/main" id="{5A0B1627-874A-4441-88AC-C9BA7588A96F}"/>
              </a:ext>
            </a:extLst>
          </p:cNvPr>
          <p:cNvSpPr/>
          <p:nvPr/>
        </p:nvSpPr>
        <p:spPr>
          <a:xfrm>
            <a:off x="596673" y="4565148"/>
            <a:ext cx="6381070" cy="1464226"/>
          </a:xfrm>
          <a:prstGeom prst="round2DiagRect">
            <a:avLst/>
          </a:prstGeom>
          <a:solidFill>
            <a:schemeClr val="accent2">
              <a:lumMod val="7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r>
              <a:rPr lang="nl-BE" sz="4000" dirty="0">
                <a:solidFill>
                  <a:srgbClr val="7030A0"/>
                </a:solidFill>
                <a:latin typeface="+mn-lt"/>
                <a:ea typeface="+mn-ea"/>
                <a:cs typeface="+mn-cs"/>
                <a:sym typeface="Helvetica"/>
              </a:rPr>
              <a:t>Woordenwolk </a:t>
            </a:r>
            <a:r>
              <a:rPr kumimoji="0" lang="nl-BE" sz="4000" b="0" i="0" u="none" strike="noStrike" cap="none" spc="0" normalizeH="0" baseline="0" dirty="0">
                <a:ln>
                  <a:noFill/>
                </a:ln>
                <a:solidFill>
                  <a:srgbClr val="7030A0"/>
                </a:solidFill>
                <a:effectLst/>
                <a:uFillTx/>
                <a:latin typeface="+mn-lt"/>
                <a:ea typeface="+mn-ea"/>
                <a:cs typeface="+mn-cs"/>
                <a:sym typeface="Helvetica"/>
              </a:rPr>
              <a:t>rond het begrip</a:t>
            </a:r>
          </a:p>
        </p:txBody>
      </p:sp>
    </p:spTree>
    <p:extLst>
      <p:ext uri="{BB962C8B-B14F-4D97-AF65-F5344CB8AC3E}">
        <p14:creationId xmlns:p14="http://schemas.microsoft.com/office/powerpoint/2010/main" val="36745941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infographic of hospital using integrated data for diagnosing">
            <a:extLst>
              <a:ext uri="{FF2B5EF4-FFF2-40B4-BE49-F238E27FC236}">
                <a16:creationId xmlns:a16="http://schemas.microsoft.com/office/drawing/2014/main" id="{694E4785-887E-0CE2-B05A-92A4DD11A3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007" r="1684"/>
          <a:stretch/>
        </p:blipFill>
        <p:spPr bwMode="auto">
          <a:xfrm>
            <a:off x="-41397" y="-1"/>
            <a:ext cx="4676965" cy="7015163"/>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4C17FCDD-F9FC-CBAD-DFC7-1A4E598989E1}"/>
              </a:ext>
            </a:extLst>
          </p:cNvPr>
          <p:cNvSpPr txBox="1">
            <a:spLocks/>
          </p:cNvSpPr>
          <p:nvPr/>
        </p:nvSpPr>
        <p:spPr>
          <a:xfrm>
            <a:off x="5047383" y="316314"/>
            <a:ext cx="6539780" cy="1798236"/>
          </a:xfrm>
          <a:prstGeom prst="rect">
            <a:avLst/>
          </a:prstGeom>
        </p:spPr>
        <p:txBody>
          <a:bodyPr anchor="t">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nl-BE" sz="3600" b="1" dirty="0">
                <a:solidFill>
                  <a:schemeClr val="accent2">
                    <a:lumMod val="75000"/>
                  </a:schemeClr>
                </a:solidFill>
                <a:latin typeface="Calibri" panose="020F0502020204030204" pitchFamily="34" charset="0"/>
                <a:cs typeface="Calibri" panose="020F0502020204030204" pitchFamily="34" charset="0"/>
              </a:rPr>
              <a:t>‘Kwaliteit van leven’ wordt referentiekader ipv een eng medische benadering</a:t>
            </a:r>
          </a:p>
          <a:p>
            <a:pPr hangingPunct="1"/>
            <a:endParaRPr lang="nl-BE" sz="3600" b="1" dirty="0">
              <a:solidFill>
                <a:schemeClr val="accent2">
                  <a:lumMod val="75000"/>
                </a:schemeClr>
              </a:solidFill>
              <a:latin typeface="Calibri" panose="020F0502020204030204" pitchFamily="34" charset="0"/>
              <a:cs typeface="Calibri" panose="020F0502020204030204" pitchFamily="34" charset="0"/>
            </a:endParaRPr>
          </a:p>
        </p:txBody>
      </p:sp>
      <p:sp>
        <p:nvSpPr>
          <p:cNvPr id="5" name="Tekstvak 4">
            <a:extLst>
              <a:ext uri="{FF2B5EF4-FFF2-40B4-BE49-F238E27FC236}">
                <a16:creationId xmlns:a16="http://schemas.microsoft.com/office/drawing/2014/main" id="{CF4B8C2D-596A-EA77-C519-325E0B4F4289}"/>
              </a:ext>
            </a:extLst>
          </p:cNvPr>
          <p:cNvSpPr txBox="1"/>
          <p:nvPr/>
        </p:nvSpPr>
        <p:spPr>
          <a:xfrm>
            <a:off x="4872038" y="-51435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BE" sz="1800" b="0" i="0" u="none" strike="noStrike" cap="none" spc="0" normalizeH="0" baseline="0" dirty="0">
              <a:ln>
                <a:noFill/>
              </a:ln>
              <a:solidFill>
                <a:srgbClr val="000000"/>
              </a:solidFill>
              <a:effectLst/>
              <a:uFillTx/>
              <a:latin typeface="+mn-lt"/>
              <a:ea typeface="+mn-ea"/>
              <a:cs typeface="+mn-cs"/>
              <a:sym typeface="Helvetica"/>
            </a:endParaRPr>
          </a:p>
        </p:txBody>
      </p:sp>
      <p:sp>
        <p:nvSpPr>
          <p:cNvPr id="2" name="Tekstvak 1">
            <a:extLst>
              <a:ext uri="{FF2B5EF4-FFF2-40B4-BE49-F238E27FC236}">
                <a16:creationId xmlns:a16="http://schemas.microsoft.com/office/drawing/2014/main" id="{E56C7D2A-797F-F3BC-59AF-661D81D1791C}"/>
              </a:ext>
            </a:extLst>
          </p:cNvPr>
          <p:cNvSpPr txBox="1"/>
          <p:nvPr/>
        </p:nvSpPr>
        <p:spPr>
          <a:xfrm>
            <a:off x="5047383" y="2114550"/>
            <a:ext cx="6868392" cy="23493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Meer afstemming tussen </a:t>
            </a:r>
            <a:r>
              <a:rPr lang="nl-BE" sz="24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‘zorg’ en ‘welzijn’</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Meer aandacht voor </a:t>
            </a:r>
            <a:r>
              <a:rPr lang="nl-BE" sz="24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zorgcontinuïteit</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Samenwerking in </a:t>
            </a:r>
            <a:r>
              <a:rPr lang="nl-BE" sz="24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multidisciplinariteit</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Sterkere verbinding </a:t>
            </a:r>
            <a:r>
              <a:rPr lang="nl-BE" sz="24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somatische en psychische zorg</a:t>
            </a:r>
          </a:p>
          <a:p>
            <a:pPr marL="342900" indent="-342900">
              <a:spcAft>
                <a:spcPts val="800"/>
              </a:spcAft>
              <a:buFont typeface="Arial" panose="020B0604020202020204" pitchFamily="34" charset="0"/>
              <a:buChar char="•"/>
            </a:pP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914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infographic of hospital using integrated data for diagnosing">
            <a:extLst>
              <a:ext uri="{FF2B5EF4-FFF2-40B4-BE49-F238E27FC236}">
                <a16:creationId xmlns:a16="http://schemas.microsoft.com/office/drawing/2014/main" id="{694E4785-887E-0CE2-B05A-92A4DD11A3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007" r="1684"/>
          <a:stretch/>
        </p:blipFill>
        <p:spPr bwMode="auto">
          <a:xfrm>
            <a:off x="-41397" y="-1"/>
            <a:ext cx="4676965" cy="7015163"/>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4C17FCDD-F9FC-CBAD-DFC7-1A4E598989E1}"/>
              </a:ext>
            </a:extLst>
          </p:cNvPr>
          <p:cNvSpPr txBox="1">
            <a:spLocks/>
          </p:cNvSpPr>
          <p:nvPr/>
        </p:nvSpPr>
        <p:spPr>
          <a:xfrm>
            <a:off x="5047383" y="316314"/>
            <a:ext cx="6539780" cy="1798236"/>
          </a:xfrm>
          <a:prstGeom prst="rect">
            <a:avLst/>
          </a:prstGeom>
        </p:spPr>
        <p:txBody>
          <a:bodyPr anchor="t">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BE" sz="3600" b="1" i="0" u="none" strike="noStrike" kern="0" cap="none" spc="0" normalizeH="0" baseline="0" noProof="0" dirty="0">
                <a:ln>
                  <a:noFill/>
                </a:ln>
                <a:solidFill>
                  <a:srgbClr val="BEAE2C">
                    <a:lumMod val="75000"/>
                  </a:srgbClr>
                </a:solidFill>
                <a:effectLst/>
                <a:uLnTx/>
                <a:uFillTx/>
                <a:latin typeface="Calibri" panose="020F0502020204030204" pitchFamily="34" charset="0"/>
                <a:ea typeface="Calibri Light"/>
                <a:cs typeface="Calibri" panose="020F0502020204030204" pitchFamily="34" charset="0"/>
                <a:sym typeface="Calibri Light"/>
              </a:rPr>
              <a:t>‘Kwaliteit van leven’ wordt referentiekader ipv een eng medische benadering</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nl-BE" sz="3600" b="1" i="0" u="none" strike="noStrike" kern="0" cap="none" spc="0" normalizeH="0" baseline="0" noProof="0" dirty="0">
              <a:ln>
                <a:noFill/>
              </a:ln>
              <a:solidFill>
                <a:srgbClr val="BEAE2C">
                  <a:lumMod val="75000"/>
                </a:srgbClr>
              </a:solidFill>
              <a:effectLst/>
              <a:uLnTx/>
              <a:uFillTx/>
              <a:latin typeface="Calibri" panose="020F0502020204030204" pitchFamily="34" charset="0"/>
              <a:ea typeface="Calibri Light"/>
              <a:cs typeface="Calibri" panose="020F0502020204030204" pitchFamily="34" charset="0"/>
              <a:sym typeface="Calibri Light"/>
            </a:endParaRPr>
          </a:p>
        </p:txBody>
      </p:sp>
      <p:sp>
        <p:nvSpPr>
          <p:cNvPr id="5" name="Tekstvak 4">
            <a:extLst>
              <a:ext uri="{FF2B5EF4-FFF2-40B4-BE49-F238E27FC236}">
                <a16:creationId xmlns:a16="http://schemas.microsoft.com/office/drawing/2014/main" id="{CF4B8C2D-596A-EA77-C519-325E0B4F4289}"/>
              </a:ext>
            </a:extLst>
          </p:cNvPr>
          <p:cNvSpPr txBox="1"/>
          <p:nvPr/>
        </p:nvSpPr>
        <p:spPr>
          <a:xfrm>
            <a:off x="4872038" y="-51435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nl-BE" sz="18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
        <p:nvSpPr>
          <p:cNvPr id="2" name="Tekstvak 1">
            <a:extLst>
              <a:ext uri="{FF2B5EF4-FFF2-40B4-BE49-F238E27FC236}">
                <a16:creationId xmlns:a16="http://schemas.microsoft.com/office/drawing/2014/main" id="{E56C7D2A-797F-F3BC-59AF-661D81D1791C}"/>
              </a:ext>
            </a:extLst>
          </p:cNvPr>
          <p:cNvSpPr txBox="1"/>
          <p:nvPr/>
        </p:nvSpPr>
        <p:spPr>
          <a:xfrm>
            <a:off x="5047383" y="2114550"/>
            <a:ext cx="6868392" cy="35599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marR="0" lvl="0" indent="-342900" algn="l" defTabSz="914400" rtl="0" eaLnBrk="1" fontAlgn="auto" latinLnBrk="0" hangingPunct="0">
              <a:lnSpc>
                <a:spcPct val="100000"/>
              </a:lnSpc>
              <a:spcBef>
                <a:spcPts val="0"/>
              </a:spcBef>
              <a:spcAft>
                <a:spcPts val="800"/>
              </a:spcAft>
              <a:buClrTx/>
              <a:buSzTx/>
              <a:buFont typeface="Arial" panose="020B0604020202020204" pitchFamily="34" charset="0"/>
              <a:buChar char="•"/>
              <a:tabLst/>
              <a:defRPr/>
            </a:pPr>
            <a:r>
              <a:rPr kumimoji="0" lang="nl-BE" sz="2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Inzetten op versterken </a:t>
            </a:r>
            <a:r>
              <a:rPr kumimoji="0" lang="nl-BE" sz="2400" b="1" i="0" u="none" strike="noStrike" kern="100" cap="none" spc="0" normalizeH="0" baseline="0" noProof="0" dirty="0">
                <a:ln>
                  <a:noFill/>
                </a:ln>
                <a:solidFill>
                  <a:srgbClr val="BEAE2C">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gezondheidsvaardigheden</a:t>
            </a:r>
          </a:p>
          <a:p>
            <a:pPr marL="342900" marR="0" lvl="0" indent="-342900" algn="l" defTabSz="914400" rtl="0" eaLnBrk="1" fontAlgn="auto" latinLnBrk="0" hangingPunct="0">
              <a:lnSpc>
                <a:spcPct val="100000"/>
              </a:lnSpc>
              <a:spcBef>
                <a:spcPts val="0"/>
              </a:spcBef>
              <a:spcAft>
                <a:spcPts val="800"/>
              </a:spcAft>
              <a:buClrTx/>
              <a:buSzTx/>
              <a:buFont typeface="Arial" panose="020B0604020202020204" pitchFamily="34" charset="0"/>
              <a:buChar char="•"/>
              <a:tabLst/>
              <a:defRPr/>
            </a:pPr>
            <a:r>
              <a:rPr kumimoji="0" lang="nl-BE" sz="2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Oog hebben voor </a:t>
            </a:r>
            <a:r>
              <a:rPr kumimoji="0" lang="nl-BE" sz="2400" b="1" i="0" u="none" strike="noStrike" kern="100" cap="none" spc="0" normalizeH="0" baseline="0" noProof="0" dirty="0">
                <a:ln>
                  <a:noFill/>
                </a:ln>
                <a:solidFill>
                  <a:srgbClr val="BEAE2C">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gezondheidspromotie</a:t>
            </a:r>
            <a:r>
              <a:rPr kumimoji="0" lang="nl-BE" sz="2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 en ziektepreventie</a:t>
            </a:r>
          </a:p>
          <a:p>
            <a:pPr marL="342900" marR="0" lvl="0" indent="-342900" algn="l" defTabSz="914400" rtl="0" eaLnBrk="1" fontAlgn="auto" latinLnBrk="0" hangingPunct="0">
              <a:lnSpc>
                <a:spcPct val="100000"/>
              </a:lnSpc>
              <a:spcBef>
                <a:spcPts val="0"/>
              </a:spcBef>
              <a:spcAft>
                <a:spcPts val="800"/>
              </a:spcAft>
              <a:buClrTx/>
              <a:buSzTx/>
              <a:buFont typeface="Arial" panose="020B0604020202020204" pitchFamily="34" charset="0"/>
              <a:buChar char="•"/>
              <a:tabLst/>
              <a:defRPr/>
            </a:pPr>
            <a:r>
              <a:rPr kumimoji="0" lang="nl-BE" sz="2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Pro actiever en </a:t>
            </a:r>
            <a:r>
              <a:rPr kumimoji="0" lang="nl-BE" sz="2400" b="1" i="0" u="none" strike="noStrike" kern="100" cap="none" spc="0" normalizeH="0" baseline="0" noProof="0" dirty="0">
                <a:ln>
                  <a:noFill/>
                </a:ln>
                <a:solidFill>
                  <a:srgbClr val="BEAE2C">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populatiegericht</a:t>
            </a:r>
          </a:p>
          <a:p>
            <a:pPr marL="342900" marR="0" lvl="0" indent="-342900" algn="l" defTabSz="914400" rtl="0" eaLnBrk="1" fontAlgn="auto" latinLnBrk="0" hangingPunct="0">
              <a:lnSpc>
                <a:spcPct val="100000"/>
              </a:lnSpc>
              <a:spcBef>
                <a:spcPts val="0"/>
              </a:spcBef>
              <a:spcAft>
                <a:spcPts val="800"/>
              </a:spcAft>
              <a:buClrTx/>
              <a:buSzTx/>
              <a:buFont typeface="Arial" panose="020B0604020202020204" pitchFamily="34" charset="0"/>
              <a:buChar char="•"/>
              <a:tabLst/>
              <a:defRPr/>
            </a:pPr>
            <a:r>
              <a:rPr kumimoji="0" lang="nl-BE" sz="2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Aandacht voor </a:t>
            </a:r>
            <a:r>
              <a:rPr kumimoji="0" lang="nl-BE" sz="2400" b="1" i="0" u="none" strike="noStrike" kern="100" cap="none" spc="0" normalizeH="0" baseline="0" noProof="0" dirty="0">
                <a:ln>
                  <a:noFill/>
                </a:ln>
                <a:solidFill>
                  <a:srgbClr val="BEAE2C">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vraagverheldering</a:t>
            </a:r>
            <a:r>
              <a:rPr kumimoji="0" lang="nl-BE" sz="2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 en samenspraak over </a:t>
            </a:r>
            <a:r>
              <a:rPr kumimoji="0" lang="nl-BE" sz="2400" b="1" i="0" u="none" strike="noStrike" kern="100" cap="none" spc="0" normalizeH="0" baseline="0" noProof="0" dirty="0">
                <a:ln>
                  <a:noFill/>
                </a:ln>
                <a:solidFill>
                  <a:srgbClr val="BEAE2C">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ondersteuningsplan</a:t>
            </a:r>
          </a:p>
          <a:p>
            <a:pPr marL="342900" marR="0" lvl="0" indent="-342900" algn="l" defTabSz="914400" rtl="0" eaLnBrk="1" fontAlgn="auto" latinLnBrk="0" hangingPunct="0">
              <a:lnSpc>
                <a:spcPct val="100000"/>
              </a:lnSpc>
              <a:spcBef>
                <a:spcPts val="0"/>
              </a:spcBef>
              <a:spcAft>
                <a:spcPts val="800"/>
              </a:spcAft>
              <a:buClrTx/>
              <a:buSzTx/>
              <a:buFont typeface="Arial" panose="020B0604020202020204" pitchFamily="34" charset="0"/>
              <a:buChar char="•"/>
              <a:tabLst/>
              <a:defRPr/>
            </a:pPr>
            <a:r>
              <a:rPr kumimoji="0" lang="nl-BE" sz="2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Faciliteren </a:t>
            </a:r>
            <a:r>
              <a:rPr kumimoji="0" lang="nl-BE" sz="2400" b="1" i="0" u="none" strike="noStrike" kern="100" cap="none" spc="0" normalizeH="0" baseline="0" noProof="0" dirty="0">
                <a:ln>
                  <a:noFill/>
                </a:ln>
                <a:solidFill>
                  <a:srgbClr val="BEAE2C">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gegevensdeling</a:t>
            </a:r>
            <a:r>
              <a:rPr kumimoji="0" lang="nl-BE" sz="2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 </a:t>
            </a:r>
          </a:p>
          <a:p>
            <a:pPr marL="342900" marR="0" lvl="0" indent="-342900" algn="l" defTabSz="914400" rtl="0" eaLnBrk="1" fontAlgn="auto" latinLnBrk="0" hangingPunct="0">
              <a:lnSpc>
                <a:spcPct val="100000"/>
              </a:lnSpc>
              <a:spcBef>
                <a:spcPts val="0"/>
              </a:spcBef>
              <a:spcAft>
                <a:spcPts val="800"/>
              </a:spcAft>
              <a:buClrTx/>
              <a:buSzTx/>
              <a:buFont typeface="Arial" panose="020B0604020202020204" pitchFamily="34" charset="0"/>
              <a:buChar char="•"/>
              <a:tabLst/>
              <a:defRPr/>
            </a:pPr>
            <a:r>
              <a:rPr kumimoji="0" lang="nl-BE" sz="2400" b="1" i="0" u="none" strike="noStrike" kern="100" cap="none" spc="0" normalizeH="0" baseline="0" noProof="0" dirty="0">
                <a:ln>
                  <a:noFill/>
                </a:ln>
                <a:solidFill>
                  <a:srgbClr val="BEAE2C">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Uniforme inschaling</a:t>
            </a:r>
          </a:p>
        </p:txBody>
      </p:sp>
    </p:spTree>
    <p:extLst>
      <p:ext uri="{BB962C8B-B14F-4D97-AF65-F5344CB8AC3E}">
        <p14:creationId xmlns:p14="http://schemas.microsoft.com/office/powerpoint/2010/main" val="78908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030AAECD-C0A1-D0EC-44F0-CDAE33F6139B}"/>
              </a:ext>
            </a:extLst>
          </p:cNvPr>
          <p:cNvSpPr txBox="1"/>
          <p:nvPr/>
        </p:nvSpPr>
        <p:spPr>
          <a:xfrm>
            <a:off x="2220685" y="283030"/>
            <a:ext cx="7892144" cy="42705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Aft>
                <a:spcPts val="800"/>
              </a:spcAft>
            </a:pPr>
            <a:r>
              <a:rPr lang="nl-BE" sz="3200" b="1" kern="1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Wat verstaan we onder geïntegreerde zorg ?</a:t>
            </a:r>
          </a:p>
          <a:p>
            <a:pPr>
              <a:lnSpc>
                <a:spcPct val="107000"/>
              </a:lnSpc>
              <a:spcAft>
                <a:spcPts val="800"/>
              </a:spcAft>
            </a:pPr>
            <a:r>
              <a:rPr lang="nl-BE" sz="3200" b="1" kern="1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Waarom is er veel belangstelling voor ?</a:t>
            </a:r>
          </a:p>
          <a:p>
            <a:pPr>
              <a:lnSpc>
                <a:spcPct val="107000"/>
              </a:lnSpc>
              <a:spcAft>
                <a:spcPts val="800"/>
              </a:spcAft>
            </a:pPr>
            <a:r>
              <a:rPr lang="nl-BE" sz="3200" b="1" kern="1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Wat zijn bestanddelen het concept ?</a:t>
            </a:r>
          </a:p>
          <a:p>
            <a:pPr>
              <a:lnSpc>
                <a:spcPct val="107000"/>
              </a:lnSpc>
              <a:spcAft>
                <a:spcPts val="800"/>
              </a:spcAft>
            </a:pPr>
            <a:r>
              <a:rPr lang="nl-BE" sz="3200" b="1" kern="1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Acties op macro, meso en micro niveau </a:t>
            </a:r>
          </a:p>
          <a:p>
            <a:pPr>
              <a:lnSpc>
                <a:spcPct val="107000"/>
              </a:lnSpc>
              <a:spcAft>
                <a:spcPts val="800"/>
              </a:spcAft>
            </a:pPr>
            <a:r>
              <a:rPr lang="nl-BE" sz="3200" b="1" kern="1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Het ziekenhuis, woonzorgcentrum en de huisartspraktijk</a:t>
            </a:r>
          </a:p>
          <a:p>
            <a:pPr>
              <a:lnSpc>
                <a:spcPct val="107000"/>
              </a:lnSpc>
              <a:spcAft>
                <a:spcPts val="800"/>
              </a:spcAft>
            </a:pPr>
            <a:r>
              <a:rPr lang="nl-BE" sz="3200" b="1" kern="1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De doe – het -zelf test</a:t>
            </a:r>
          </a:p>
        </p:txBody>
      </p:sp>
    </p:spTree>
    <p:extLst>
      <p:ext uri="{BB962C8B-B14F-4D97-AF65-F5344CB8AC3E}">
        <p14:creationId xmlns:p14="http://schemas.microsoft.com/office/powerpoint/2010/main" val="2850050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1D4FC6-B083-3D02-FA85-2D6080F418A9}"/>
              </a:ext>
            </a:extLst>
          </p:cNvPr>
          <p:cNvSpPr>
            <a:spLocks noGrp="1"/>
          </p:cNvSpPr>
          <p:nvPr>
            <p:ph type="title"/>
          </p:nvPr>
        </p:nvSpPr>
        <p:spPr>
          <a:xfrm>
            <a:off x="838200" y="365125"/>
            <a:ext cx="10515600" cy="4718504"/>
          </a:xfrm>
        </p:spPr>
        <p:txBody>
          <a:bodyPr/>
          <a:lstStyle/>
          <a:p>
            <a:r>
              <a:rPr lang="nl-BE" dirty="0">
                <a:solidFill>
                  <a:srgbClr val="7030A0"/>
                </a:solidFill>
              </a:rPr>
              <a:t>Acties op macro, meso en micro niveau</a:t>
            </a:r>
          </a:p>
        </p:txBody>
      </p:sp>
    </p:spTree>
    <p:extLst>
      <p:ext uri="{BB962C8B-B14F-4D97-AF65-F5344CB8AC3E}">
        <p14:creationId xmlns:p14="http://schemas.microsoft.com/office/powerpoint/2010/main" val="115143161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infographic of hospital using integrated data for diagnosing">
            <a:extLst>
              <a:ext uri="{FF2B5EF4-FFF2-40B4-BE49-F238E27FC236}">
                <a16:creationId xmlns:a16="http://schemas.microsoft.com/office/drawing/2014/main" id="{694E4785-887E-0CE2-B05A-92A4DD11A3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007" r="1684"/>
          <a:stretch/>
        </p:blipFill>
        <p:spPr bwMode="auto">
          <a:xfrm>
            <a:off x="-41397" y="-1"/>
            <a:ext cx="4676965" cy="7015163"/>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4C17FCDD-F9FC-CBAD-DFC7-1A4E598989E1}"/>
              </a:ext>
            </a:extLst>
          </p:cNvPr>
          <p:cNvSpPr txBox="1">
            <a:spLocks/>
          </p:cNvSpPr>
          <p:nvPr/>
        </p:nvSpPr>
        <p:spPr>
          <a:xfrm>
            <a:off x="5047382" y="316314"/>
            <a:ext cx="6868391" cy="1798236"/>
          </a:xfrm>
          <a:prstGeom prst="rect">
            <a:avLst/>
          </a:prstGeom>
        </p:spPr>
        <p:txBody>
          <a:bodyPr anchor="t">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nl-BE" sz="3600" b="1" dirty="0">
                <a:solidFill>
                  <a:schemeClr val="accent2">
                    <a:lumMod val="75000"/>
                  </a:schemeClr>
                </a:solidFill>
                <a:latin typeface="Calibri" panose="020F0502020204030204" pitchFamily="34" charset="0"/>
                <a:cs typeface="Calibri" panose="020F0502020204030204" pitchFamily="34" charset="0"/>
              </a:rPr>
              <a:t>Hoe meer geïntegreerde zorg realiseren? Op </a:t>
            </a:r>
            <a:r>
              <a:rPr lang="nl-BE" sz="3600" b="1" dirty="0">
                <a:solidFill>
                  <a:srgbClr val="FF0000"/>
                </a:solidFill>
                <a:latin typeface="Calibri" panose="020F0502020204030204" pitchFamily="34" charset="0"/>
                <a:cs typeface="Calibri" panose="020F0502020204030204" pitchFamily="34" charset="0"/>
              </a:rPr>
              <a:t>macro niveau</a:t>
            </a:r>
            <a:r>
              <a:rPr lang="nl-BE" sz="3600" b="1" dirty="0">
                <a:solidFill>
                  <a:schemeClr val="accent2">
                    <a:lumMod val="75000"/>
                  </a:schemeClr>
                </a:solidFill>
                <a:latin typeface="Calibri" panose="020F0502020204030204" pitchFamily="34" charset="0"/>
                <a:cs typeface="Calibri" panose="020F0502020204030204" pitchFamily="34" charset="0"/>
              </a:rPr>
              <a:t>…</a:t>
            </a:r>
          </a:p>
        </p:txBody>
      </p:sp>
      <p:sp>
        <p:nvSpPr>
          <p:cNvPr id="5" name="Tekstvak 4">
            <a:extLst>
              <a:ext uri="{FF2B5EF4-FFF2-40B4-BE49-F238E27FC236}">
                <a16:creationId xmlns:a16="http://schemas.microsoft.com/office/drawing/2014/main" id="{CF4B8C2D-596A-EA77-C519-325E0B4F4289}"/>
              </a:ext>
            </a:extLst>
          </p:cNvPr>
          <p:cNvSpPr txBox="1"/>
          <p:nvPr/>
        </p:nvSpPr>
        <p:spPr>
          <a:xfrm>
            <a:off x="4872038" y="-51435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BE" sz="1800" b="0" i="0" u="none" strike="noStrike" cap="none" spc="0" normalizeH="0" baseline="0" dirty="0">
              <a:ln>
                <a:noFill/>
              </a:ln>
              <a:solidFill>
                <a:srgbClr val="000000"/>
              </a:solidFill>
              <a:effectLst/>
              <a:uFillTx/>
              <a:latin typeface="+mn-lt"/>
              <a:ea typeface="+mn-ea"/>
              <a:cs typeface="+mn-cs"/>
              <a:sym typeface="Helvetica"/>
            </a:endParaRPr>
          </a:p>
        </p:txBody>
      </p:sp>
      <p:sp>
        <p:nvSpPr>
          <p:cNvPr id="2" name="Tekstvak 1">
            <a:extLst>
              <a:ext uri="{FF2B5EF4-FFF2-40B4-BE49-F238E27FC236}">
                <a16:creationId xmlns:a16="http://schemas.microsoft.com/office/drawing/2014/main" id="{E56C7D2A-797F-F3BC-59AF-661D81D1791C}"/>
              </a:ext>
            </a:extLst>
          </p:cNvPr>
          <p:cNvSpPr txBox="1"/>
          <p:nvPr/>
        </p:nvSpPr>
        <p:spPr>
          <a:xfrm>
            <a:off x="5047381" y="1914525"/>
            <a:ext cx="6868392" cy="5509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Consensus over inhoud begrippen </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Faciliterende betalingssystemen en zeker financiering zorgcoördinatie, casemanagement en governance meso niveau </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Transparantie en afstemming over investeringen in aanbod in zorg en welzijn </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Kader digitalisering samenwerking en gegevensdeling</a:t>
            </a:r>
          </a:p>
          <a:p>
            <a:pPr>
              <a:spcAft>
                <a:spcPts val="800"/>
              </a:spcAft>
            </a:pPr>
            <a:r>
              <a:rPr lang="nl-NL" sz="2400" i="1" dirty="0">
                <a:solidFill>
                  <a:srgbClr val="00B0F0"/>
                </a:solidFill>
              </a:rPr>
              <a:t>Protocolakkoord van de Interministeriële Conferentie Volksgezondheid houdende het actieplan e-Gezondheid 2022-2024 </a:t>
            </a:r>
            <a:endParaRPr lang="nl-BE" sz="2400" i="1" kern="1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800"/>
              </a:spcAft>
              <a:buFont typeface="Arial" panose="020B0604020202020204" pitchFamily="34" charset="0"/>
              <a:buChar char="•"/>
            </a:pP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800"/>
              </a:spcAft>
              <a:buFont typeface="Arial" panose="020B0604020202020204" pitchFamily="34" charset="0"/>
              <a:buChar char="•"/>
            </a:pP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201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899A74F3-49A3-99FB-0827-60C32B901346}"/>
              </a:ext>
            </a:extLst>
          </p:cNvPr>
          <p:cNvSpPr txBox="1"/>
          <p:nvPr/>
        </p:nvSpPr>
        <p:spPr>
          <a:xfrm>
            <a:off x="489857" y="783848"/>
            <a:ext cx="6096000" cy="29956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Verzekeraars faciliteren geïntegreerd werken</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Kwaliteitsindicatoren ontwikkelen</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Uitrol nieuwe laag van sociale bescherming op deelstaatniveau</a:t>
            </a:r>
          </a:p>
          <a:p>
            <a:pPr marL="342900" indent="-342900">
              <a:spcAft>
                <a:spcPts val="800"/>
              </a:spcAft>
              <a:buFont typeface="Arial" panose="020B0604020202020204" pitchFamily="34" charset="0"/>
              <a:buChar char="•"/>
            </a:pPr>
            <a:r>
              <a:rPr lang="nl-BE" sz="2400" kern="100" dirty="0">
                <a:latin typeface="Calibri" panose="020F0502020204030204" pitchFamily="34" charset="0"/>
                <a:ea typeface="Calibri" panose="020F0502020204030204" pitchFamily="34" charset="0"/>
                <a:cs typeface="Times New Roman" panose="02020603050405020304" pitchFamily="18" charset="0"/>
              </a:rPr>
              <a:t>Aandacht voor onderbescherming</a:t>
            </a: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800"/>
              </a:spcAft>
              <a:buFont typeface="Arial" panose="020B0604020202020204" pitchFamily="34" charset="0"/>
              <a:buChar char="•"/>
            </a:pP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4" descr="infographic of hospital using integrated data for diagnosing">
            <a:extLst>
              <a:ext uri="{FF2B5EF4-FFF2-40B4-BE49-F238E27FC236}">
                <a16:creationId xmlns:a16="http://schemas.microsoft.com/office/drawing/2014/main" id="{D39E9E90-721D-73F4-020B-54CCC99463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007" r="1684"/>
          <a:stretch/>
        </p:blipFill>
        <p:spPr bwMode="auto">
          <a:xfrm>
            <a:off x="6618514" y="-97374"/>
            <a:ext cx="6379029" cy="7015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1696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FFCCB7E-E47D-84F0-5FCE-3CF9E6345D7D}"/>
              </a:ext>
            </a:extLst>
          </p:cNvPr>
          <p:cNvSpPr txBox="1"/>
          <p:nvPr/>
        </p:nvSpPr>
        <p:spPr>
          <a:xfrm>
            <a:off x="566057" y="685802"/>
            <a:ext cx="8545286" cy="4339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BE" sz="4000" b="1" dirty="0">
                <a:solidFill>
                  <a:schemeClr val="accent2">
                    <a:lumMod val="75000"/>
                  </a:schemeClr>
                </a:solidFill>
              </a:rPr>
              <a:t>Wat gebeurt er in welzijnsland ?</a:t>
            </a:r>
          </a:p>
          <a:p>
            <a:endParaRPr lang="nl-BE" sz="4000" b="1" dirty="0">
              <a:solidFill>
                <a:schemeClr val="accent2">
                  <a:lumMod val="75000"/>
                </a:schemeClr>
              </a:solidFill>
            </a:endParaRPr>
          </a:p>
          <a:p>
            <a:pPr marL="457200" indent="-457200">
              <a:buFontTx/>
              <a:buChar char="-"/>
            </a:pPr>
            <a:r>
              <a:rPr lang="nl-BE" sz="2800" b="1" dirty="0">
                <a:solidFill>
                  <a:schemeClr val="accent2">
                    <a:lumMod val="75000"/>
                  </a:schemeClr>
                </a:solidFill>
              </a:rPr>
              <a:t>Een persoonsvolgend financieringssysteem voor ondersteuning mensen met een beperking</a:t>
            </a:r>
          </a:p>
          <a:p>
            <a:pPr marL="457200" indent="-457200">
              <a:buFontTx/>
              <a:buChar char="-"/>
            </a:pPr>
            <a:r>
              <a:rPr lang="nl-BE" sz="2800" b="1" dirty="0">
                <a:solidFill>
                  <a:schemeClr val="accent2">
                    <a:lumMod val="75000"/>
                  </a:schemeClr>
                </a:solidFill>
              </a:rPr>
              <a:t>Naar een geïntegreerd gezins-en jeugdbeleid (‘vroeg en nabij’)</a:t>
            </a:r>
          </a:p>
          <a:p>
            <a:pPr marL="457200" indent="-457200">
              <a:buFontTx/>
              <a:buChar char="-"/>
            </a:pPr>
            <a:r>
              <a:rPr lang="nl-BE" sz="2800" b="1" dirty="0">
                <a:solidFill>
                  <a:schemeClr val="accent2">
                    <a:lumMod val="75000"/>
                  </a:schemeClr>
                </a:solidFill>
              </a:rPr>
              <a:t>Een geïntegreerd breed onthaal</a:t>
            </a:r>
          </a:p>
          <a:p>
            <a:pPr marL="457200" indent="-457200">
              <a:buFontTx/>
              <a:buChar char="-"/>
            </a:pPr>
            <a:r>
              <a:rPr lang="nl-BE" sz="2800" b="1" dirty="0">
                <a:solidFill>
                  <a:schemeClr val="accent2">
                    <a:lumMod val="75000"/>
                  </a:schemeClr>
                </a:solidFill>
              </a:rPr>
              <a:t>Woonzorgcentra als leef en zorg gemeenschap</a:t>
            </a:r>
          </a:p>
          <a:p>
            <a:pPr marL="457200" indent="-457200">
              <a:buFontTx/>
              <a:buChar char="-"/>
            </a:pPr>
            <a:endParaRPr lang="nl-BE" sz="2800" b="1" dirty="0">
              <a:solidFill>
                <a:schemeClr val="accent2">
                  <a:lumMod val="75000"/>
                </a:schemeClr>
              </a:solidFill>
            </a:endParaRPr>
          </a:p>
        </p:txBody>
      </p:sp>
    </p:spTree>
    <p:extLst>
      <p:ext uri="{BB962C8B-B14F-4D97-AF65-F5344CB8AC3E}">
        <p14:creationId xmlns:p14="http://schemas.microsoft.com/office/powerpoint/2010/main" val="316498285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BelRAI Trainer Home Care (verkort) - WVL - Healtium">
            <a:extLst>
              <a:ext uri="{FF2B5EF4-FFF2-40B4-BE49-F238E27FC236}">
                <a16:creationId xmlns:a16="http://schemas.microsoft.com/office/drawing/2014/main" id="{E67A5E6E-EC2F-C237-CFC9-CC8CA406B7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57" r="42192"/>
          <a:stretch/>
        </p:blipFill>
        <p:spPr bwMode="auto">
          <a:xfrm>
            <a:off x="-41398" y="-2"/>
            <a:ext cx="467696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4C17FCDD-F9FC-CBAD-DFC7-1A4E598989E1}"/>
              </a:ext>
            </a:extLst>
          </p:cNvPr>
          <p:cNvSpPr txBox="1">
            <a:spLocks/>
          </p:cNvSpPr>
          <p:nvPr/>
        </p:nvSpPr>
        <p:spPr>
          <a:xfrm>
            <a:off x="5047382" y="316314"/>
            <a:ext cx="6868391" cy="1798236"/>
          </a:xfrm>
          <a:prstGeom prst="rect">
            <a:avLst/>
          </a:prstGeom>
        </p:spPr>
        <p:txBody>
          <a:bodyPr anchor="t">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nl-BE" sz="3600" b="1" dirty="0">
                <a:solidFill>
                  <a:schemeClr val="accent2">
                    <a:lumMod val="75000"/>
                  </a:schemeClr>
                </a:solidFill>
                <a:latin typeface="Calibri" panose="020F0502020204030204" pitchFamily="34" charset="0"/>
                <a:cs typeface="Calibri" panose="020F0502020204030204" pitchFamily="34" charset="0"/>
              </a:rPr>
              <a:t>Progressief invullen VSB</a:t>
            </a:r>
          </a:p>
          <a:p>
            <a:pPr hangingPunct="1"/>
            <a:r>
              <a:rPr lang="nl-BE" sz="3600" b="1" dirty="0">
                <a:solidFill>
                  <a:schemeClr val="accent2">
                    <a:lumMod val="75000"/>
                  </a:schemeClr>
                </a:solidFill>
                <a:latin typeface="Calibri" panose="020F0502020204030204" pitchFamily="34" charset="0"/>
                <a:cs typeface="Calibri" panose="020F0502020204030204" pitchFamily="34" charset="0"/>
              </a:rPr>
              <a:t>1 inschaling, 1 loket, digitaal</a:t>
            </a:r>
          </a:p>
        </p:txBody>
      </p:sp>
      <p:sp>
        <p:nvSpPr>
          <p:cNvPr id="5" name="Tekstvak 4">
            <a:extLst>
              <a:ext uri="{FF2B5EF4-FFF2-40B4-BE49-F238E27FC236}">
                <a16:creationId xmlns:a16="http://schemas.microsoft.com/office/drawing/2014/main" id="{CF4B8C2D-596A-EA77-C519-325E0B4F4289}"/>
              </a:ext>
            </a:extLst>
          </p:cNvPr>
          <p:cNvSpPr txBox="1"/>
          <p:nvPr/>
        </p:nvSpPr>
        <p:spPr>
          <a:xfrm>
            <a:off x="4872038" y="-51435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BE" sz="1800" b="0" i="0" u="none" strike="noStrike" cap="none" spc="0" normalizeH="0" baseline="0" dirty="0">
              <a:ln>
                <a:noFill/>
              </a:ln>
              <a:solidFill>
                <a:srgbClr val="000000"/>
              </a:solidFill>
              <a:effectLst/>
              <a:uFillTx/>
              <a:latin typeface="+mn-lt"/>
              <a:ea typeface="+mn-ea"/>
              <a:cs typeface="+mn-cs"/>
              <a:sym typeface="Helvetica"/>
            </a:endParaRPr>
          </a:p>
        </p:txBody>
      </p:sp>
      <p:sp>
        <p:nvSpPr>
          <p:cNvPr id="2" name="Tekstvak 1">
            <a:extLst>
              <a:ext uri="{FF2B5EF4-FFF2-40B4-BE49-F238E27FC236}">
                <a16:creationId xmlns:a16="http://schemas.microsoft.com/office/drawing/2014/main" id="{E56C7D2A-797F-F3BC-59AF-661D81D1791C}"/>
              </a:ext>
            </a:extLst>
          </p:cNvPr>
          <p:cNvSpPr txBox="1"/>
          <p:nvPr/>
        </p:nvSpPr>
        <p:spPr>
          <a:xfrm>
            <a:off x="5047381" y="1759437"/>
            <a:ext cx="6868392" cy="26161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spcAft>
                <a:spcPts val="800"/>
              </a:spcAft>
              <a:buFont typeface="Arial" panose="020B0604020202020204" pitchFamily="34" charset="0"/>
              <a:buChar char="•"/>
            </a:pPr>
            <a:r>
              <a:rPr lang="nl-BE" sz="2400" kern="100" dirty="0">
                <a:latin typeface="Calibri" panose="020F0502020204030204" pitchFamily="34" charset="0"/>
                <a:ea typeface="Calibri" panose="020F0502020204030204" pitchFamily="34" charset="0"/>
                <a:cs typeface="Times New Roman" panose="02020603050405020304" pitchFamily="18" charset="0"/>
              </a:rPr>
              <a:t>Ondersteuning financiele draagkracht met budgetten</a:t>
            </a:r>
          </a:p>
          <a:p>
            <a:pPr marL="342900" indent="-342900">
              <a:spcAft>
                <a:spcPts val="800"/>
              </a:spcAft>
              <a:buFont typeface="Arial" panose="020B0604020202020204" pitchFamily="34" charset="0"/>
              <a:buChar char="•"/>
            </a:pPr>
            <a:r>
              <a:rPr lang="nl-BE" sz="2400" kern="100" dirty="0">
                <a:latin typeface="Calibri" panose="020F0502020204030204" pitchFamily="34" charset="0"/>
                <a:ea typeface="Calibri" panose="020F0502020204030204" pitchFamily="34" charset="0"/>
                <a:cs typeface="Times New Roman" panose="02020603050405020304" pitchFamily="18" charset="0"/>
              </a:rPr>
              <a:t>Naar een vernieuwde visie op residentiele ouderenzorg?</a:t>
            </a:r>
          </a:p>
          <a:p>
            <a:pPr marL="342900" indent="-342900">
              <a:spcAft>
                <a:spcPts val="800"/>
              </a:spcAft>
              <a:buFont typeface="Arial" panose="020B0604020202020204" pitchFamily="34" charset="0"/>
              <a:buChar char="•"/>
            </a:pPr>
            <a:r>
              <a:rPr lang="nl-BE" sz="2400" kern="100" dirty="0">
                <a:latin typeface="Calibri" panose="020F0502020204030204" pitchFamily="34" charset="0"/>
                <a:ea typeface="Calibri" panose="020F0502020204030204" pitchFamily="34" charset="0"/>
                <a:cs typeface="Times New Roman" panose="02020603050405020304" pitchFamily="18" charset="0"/>
              </a:rPr>
              <a:t>Naar een vernieuwde visie op revalidatiesector?</a:t>
            </a:r>
          </a:p>
          <a:p>
            <a:pPr marL="342900" indent="-342900">
              <a:spcAft>
                <a:spcPts val="800"/>
              </a:spcAft>
              <a:buFont typeface="Arial" panose="020B0604020202020204" pitchFamily="34" charset="0"/>
              <a:buChar char="•"/>
            </a:pPr>
            <a:r>
              <a:rPr lang="nl-BE" sz="2400" kern="100" dirty="0">
                <a:latin typeface="Calibri" panose="020F0502020204030204" pitchFamily="34" charset="0"/>
                <a:ea typeface="Calibri" panose="020F0502020204030204" pitchFamily="34" charset="0"/>
                <a:cs typeface="Times New Roman" panose="02020603050405020304" pitchFamily="18" charset="0"/>
              </a:rPr>
              <a:t>BelRAI verder uitrollen</a:t>
            </a:r>
          </a:p>
        </p:txBody>
      </p:sp>
    </p:spTree>
    <p:extLst>
      <p:ext uri="{BB962C8B-B14F-4D97-AF65-F5344CB8AC3E}">
        <p14:creationId xmlns:p14="http://schemas.microsoft.com/office/powerpoint/2010/main" val="314023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infographic of hospital using integrated data for diagnosing">
            <a:extLst>
              <a:ext uri="{FF2B5EF4-FFF2-40B4-BE49-F238E27FC236}">
                <a16:creationId xmlns:a16="http://schemas.microsoft.com/office/drawing/2014/main" id="{694E4785-887E-0CE2-B05A-92A4DD11A3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007" r="1684"/>
          <a:stretch/>
        </p:blipFill>
        <p:spPr bwMode="auto">
          <a:xfrm>
            <a:off x="-41397" y="-1"/>
            <a:ext cx="4676965" cy="7015163"/>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4C17FCDD-F9FC-CBAD-DFC7-1A4E598989E1}"/>
              </a:ext>
            </a:extLst>
          </p:cNvPr>
          <p:cNvSpPr txBox="1">
            <a:spLocks/>
          </p:cNvSpPr>
          <p:nvPr/>
        </p:nvSpPr>
        <p:spPr>
          <a:xfrm>
            <a:off x="5047382" y="316314"/>
            <a:ext cx="6868392" cy="1664886"/>
          </a:xfrm>
          <a:prstGeom prst="rect">
            <a:avLst/>
          </a:prstGeom>
        </p:spPr>
        <p:txBody>
          <a:bodyPr anchor="t">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nl-BE" sz="3600" b="1" dirty="0">
                <a:solidFill>
                  <a:schemeClr val="accent2">
                    <a:lumMod val="75000"/>
                  </a:schemeClr>
                </a:solidFill>
                <a:latin typeface="Calibri" panose="020F0502020204030204" pitchFamily="34" charset="0"/>
                <a:cs typeface="Calibri" panose="020F0502020204030204" pitchFamily="34" charset="0"/>
              </a:rPr>
              <a:t>Op </a:t>
            </a:r>
            <a:r>
              <a:rPr lang="nl-BE" sz="3600" b="1" dirty="0">
                <a:solidFill>
                  <a:srgbClr val="FF0000"/>
                </a:solidFill>
                <a:latin typeface="Calibri" panose="020F0502020204030204" pitchFamily="34" charset="0"/>
                <a:cs typeface="Calibri" panose="020F0502020204030204" pitchFamily="34" charset="0"/>
              </a:rPr>
              <a:t>meso niveau </a:t>
            </a:r>
          </a:p>
          <a:p>
            <a:pPr hangingPunct="1"/>
            <a:endParaRPr lang="nl-BE" sz="3600" b="1" dirty="0">
              <a:solidFill>
                <a:srgbClr val="FF0000"/>
              </a:solidFill>
              <a:latin typeface="Calibri" panose="020F0502020204030204" pitchFamily="34" charset="0"/>
              <a:cs typeface="Calibri" panose="020F0502020204030204" pitchFamily="34" charset="0"/>
            </a:endParaRPr>
          </a:p>
          <a:p>
            <a:pPr hangingPunct="1"/>
            <a:r>
              <a:rPr lang="nl-BE" sz="3600" b="1" dirty="0">
                <a:solidFill>
                  <a:schemeClr val="accent2">
                    <a:lumMod val="75000"/>
                  </a:schemeClr>
                </a:solidFill>
                <a:latin typeface="Calibri" panose="020F0502020204030204" pitchFamily="34" charset="0"/>
                <a:cs typeface="Calibri" panose="020F0502020204030204" pitchFamily="34" charset="0"/>
              </a:rPr>
              <a:t>Versterking Eerste Lijn</a:t>
            </a:r>
          </a:p>
          <a:p>
            <a:pPr hangingPunct="1"/>
            <a:endParaRPr lang="nl-BE" sz="3600" b="1" dirty="0">
              <a:solidFill>
                <a:schemeClr val="accent2">
                  <a:lumMod val="75000"/>
                </a:schemeClr>
              </a:solidFill>
              <a:latin typeface="Calibri" panose="020F0502020204030204" pitchFamily="34" charset="0"/>
              <a:cs typeface="Calibri" panose="020F0502020204030204" pitchFamily="34" charset="0"/>
            </a:endParaRPr>
          </a:p>
        </p:txBody>
      </p:sp>
      <p:sp>
        <p:nvSpPr>
          <p:cNvPr id="5" name="Tekstvak 4">
            <a:extLst>
              <a:ext uri="{FF2B5EF4-FFF2-40B4-BE49-F238E27FC236}">
                <a16:creationId xmlns:a16="http://schemas.microsoft.com/office/drawing/2014/main" id="{CF4B8C2D-596A-EA77-C519-325E0B4F4289}"/>
              </a:ext>
            </a:extLst>
          </p:cNvPr>
          <p:cNvSpPr txBox="1"/>
          <p:nvPr/>
        </p:nvSpPr>
        <p:spPr>
          <a:xfrm>
            <a:off x="4872038" y="-51435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BE" sz="1800" b="0" i="0" u="none" strike="noStrike" cap="none" spc="0" normalizeH="0" baseline="0" dirty="0">
              <a:ln>
                <a:noFill/>
              </a:ln>
              <a:solidFill>
                <a:srgbClr val="000000"/>
              </a:solidFill>
              <a:effectLst/>
              <a:uFillTx/>
              <a:latin typeface="+mn-lt"/>
              <a:ea typeface="+mn-ea"/>
              <a:cs typeface="+mn-cs"/>
              <a:sym typeface="Helvetica"/>
            </a:endParaRPr>
          </a:p>
        </p:txBody>
      </p:sp>
      <p:sp>
        <p:nvSpPr>
          <p:cNvPr id="2" name="Tekstvak 1">
            <a:extLst>
              <a:ext uri="{FF2B5EF4-FFF2-40B4-BE49-F238E27FC236}">
                <a16:creationId xmlns:a16="http://schemas.microsoft.com/office/drawing/2014/main" id="{E56C7D2A-797F-F3BC-59AF-661D81D1791C}"/>
              </a:ext>
            </a:extLst>
          </p:cNvPr>
          <p:cNvSpPr txBox="1"/>
          <p:nvPr/>
        </p:nvSpPr>
        <p:spPr>
          <a:xfrm>
            <a:off x="4918235" y="1833881"/>
            <a:ext cx="6868392" cy="42986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spcAft>
                <a:spcPts val="800"/>
              </a:spcAft>
              <a:buFont typeface="Arial" panose="020B0604020202020204" pitchFamily="34" charset="0"/>
              <a:buChar char="•"/>
            </a:pP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Samenwerking moet worden aangemoedigd, wat territoriale inbedding veronderstelt</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Sociale dimensie moet medische dimensie ontmoeten</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Ondersteuning moet ingebed worden in de leefwereld van de gebruiker</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Informele zorg moet beter ondersteund worden en inzetten op lokale communities</a:t>
            </a:r>
          </a:p>
          <a:p>
            <a:pPr marL="342900" indent="-342900">
              <a:spcAft>
                <a:spcPts val="800"/>
              </a:spcAft>
              <a:buFont typeface="Arial" panose="020B0604020202020204" pitchFamily="34" charset="0"/>
              <a:buChar char="•"/>
            </a:pP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961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C17FCDD-F9FC-CBAD-DFC7-1A4E598989E1}"/>
              </a:ext>
            </a:extLst>
          </p:cNvPr>
          <p:cNvSpPr txBox="1">
            <a:spLocks/>
          </p:cNvSpPr>
          <p:nvPr/>
        </p:nvSpPr>
        <p:spPr>
          <a:xfrm>
            <a:off x="5047382" y="316313"/>
            <a:ext cx="6868391" cy="2372457"/>
          </a:xfrm>
          <a:prstGeom prst="rect">
            <a:avLst/>
          </a:prstGeom>
        </p:spPr>
        <p:txBody>
          <a:bodyPr anchor="t">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nl-BE" sz="3600" b="1" dirty="0">
                <a:solidFill>
                  <a:schemeClr val="accent2">
                    <a:lumMod val="75000"/>
                  </a:schemeClr>
                </a:solidFill>
                <a:latin typeface="Calibri" panose="020F0502020204030204" pitchFamily="34" charset="0"/>
                <a:cs typeface="Calibri" panose="020F0502020204030204" pitchFamily="34" charset="0"/>
              </a:rPr>
              <a:t>Centrale concepten: o.m.  zorgzorgcoördinatie en casemanagement op het </a:t>
            </a:r>
            <a:r>
              <a:rPr lang="nl-BE" sz="3600" b="1" dirty="0">
                <a:solidFill>
                  <a:srgbClr val="FF0000"/>
                </a:solidFill>
                <a:latin typeface="Calibri" panose="020F0502020204030204" pitchFamily="34" charset="0"/>
                <a:cs typeface="Calibri" panose="020F0502020204030204" pitchFamily="34" charset="0"/>
              </a:rPr>
              <a:t>micro niveau</a:t>
            </a:r>
          </a:p>
          <a:p>
            <a:pPr hangingPunct="1"/>
            <a:endParaRPr lang="nl-BE" sz="3600" b="1" dirty="0">
              <a:solidFill>
                <a:schemeClr val="accent2">
                  <a:lumMod val="75000"/>
                </a:schemeClr>
              </a:solidFill>
              <a:latin typeface="Calibri" panose="020F0502020204030204" pitchFamily="34" charset="0"/>
              <a:cs typeface="Calibri" panose="020F0502020204030204" pitchFamily="34" charset="0"/>
            </a:endParaRPr>
          </a:p>
          <a:p>
            <a:pPr hangingPunct="1"/>
            <a:br>
              <a:rPr lang="nl-BE" sz="3600" b="1" dirty="0">
                <a:solidFill>
                  <a:schemeClr val="accent2">
                    <a:lumMod val="75000"/>
                  </a:schemeClr>
                </a:solidFill>
                <a:latin typeface="Calibri" panose="020F0502020204030204" pitchFamily="34" charset="0"/>
                <a:cs typeface="Calibri" panose="020F0502020204030204" pitchFamily="34" charset="0"/>
              </a:rPr>
            </a:br>
            <a:endParaRPr lang="nl-BE" sz="3600" b="1" dirty="0">
              <a:solidFill>
                <a:schemeClr val="accent2">
                  <a:lumMod val="75000"/>
                </a:schemeClr>
              </a:solidFill>
              <a:latin typeface="Calibri" panose="020F0502020204030204" pitchFamily="34" charset="0"/>
              <a:cs typeface="Calibri" panose="020F0502020204030204" pitchFamily="34" charset="0"/>
            </a:endParaRPr>
          </a:p>
        </p:txBody>
      </p:sp>
      <p:sp>
        <p:nvSpPr>
          <p:cNvPr id="5" name="Tekstvak 4">
            <a:extLst>
              <a:ext uri="{FF2B5EF4-FFF2-40B4-BE49-F238E27FC236}">
                <a16:creationId xmlns:a16="http://schemas.microsoft.com/office/drawing/2014/main" id="{CF4B8C2D-596A-EA77-C519-325E0B4F4289}"/>
              </a:ext>
            </a:extLst>
          </p:cNvPr>
          <p:cNvSpPr txBox="1"/>
          <p:nvPr/>
        </p:nvSpPr>
        <p:spPr>
          <a:xfrm>
            <a:off x="4872038" y="-51435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BE" sz="1800" b="0" i="0" u="none" strike="noStrike" cap="none" spc="0" normalizeH="0" baseline="0" dirty="0">
              <a:ln>
                <a:noFill/>
              </a:ln>
              <a:solidFill>
                <a:srgbClr val="000000"/>
              </a:solidFill>
              <a:effectLst/>
              <a:uFillTx/>
              <a:latin typeface="+mn-lt"/>
              <a:ea typeface="+mn-ea"/>
              <a:cs typeface="+mn-cs"/>
              <a:sym typeface="Helvetica"/>
            </a:endParaRPr>
          </a:p>
        </p:txBody>
      </p:sp>
      <p:sp>
        <p:nvSpPr>
          <p:cNvPr id="2" name="Tekstvak 1">
            <a:extLst>
              <a:ext uri="{FF2B5EF4-FFF2-40B4-BE49-F238E27FC236}">
                <a16:creationId xmlns:a16="http://schemas.microsoft.com/office/drawing/2014/main" id="{E56C7D2A-797F-F3BC-59AF-661D81D1791C}"/>
              </a:ext>
            </a:extLst>
          </p:cNvPr>
          <p:cNvSpPr txBox="1"/>
          <p:nvPr/>
        </p:nvSpPr>
        <p:spPr>
          <a:xfrm>
            <a:off x="4635568" y="2547257"/>
            <a:ext cx="7556431" cy="28828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Het gaat in eerste instantie over complexe of langdurige zorg en ondersteuningsnoden</a:t>
            </a:r>
          </a:p>
          <a:p>
            <a:pPr marL="342900" indent="-342900">
              <a:spcAft>
                <a:spcPts val="800"/>
              </a:spcAft>
              <a:buFont typeface="Arial" panose="020B0604020202020204" pitchFamily="34" charset="0"/>
              <a:buChar char="•"/>
            </a:pPr>
            <a:r>
              <a:rPr lang="nl-BE" sz="2400" i="1" kern="100" dirty="0">
                <a:effectLst/>
                <a:latin typeface="Calibri" panose="020F0502020204030204" pitchFamily="34" charset="0"/>
                <a:ea typeface="Calibri" panose="020F0502020204030204" pitchFamily="34" charset="0"/>
                <a:cs typeface="Times New Roman" panose="02020603050405020304" pitchFamily="18" charset="0"/>
              </a:rPr>
              <a:t>zorgcoördinatie</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 - als </a:t>
            </a:r>
            <a:r>
              <a:rPr lang="nl-BE" sz="2400" kern="100" dirty="0">
                <a:latin typeface="Calibri" panose="020F0502020204030204" pitchFamily="34" charset="0"/>
                <a:ea typeface="Calibri" panose="020F0502020204030204" pitchFamily="34" charset="0"/>
                <a:cs typeface="Times New Roman" panose="02020603050405020304" pitchFamily="18" charset="0"/>
              </a:rPr>
              <a:t>betrokkene of mantelzorger</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 niet wil of kan of bij scharniermomenten aan te duiden na samenspraak</a:t>
            </a:r>
          </a:p>
          <a:p>
            <a:pPr marL="342900" indent="-342900">
              <a:spcAft>
                <a:spcPts val="800"/>
              </a:spcAft>
              <a:buFont typeface="Arial" panose="020B0604020202020204" pitchFamily="34" charset="0"/>
              <a:buChar char="•"/>
            </a:pPr>
            <a:r>
              <a:rPr lang="nl-BE" sz="2400" i="1" kern="100" dirty="0">
                <a:effectLst/>
                <a:latin typeface="Calibri" panose="020F0502020204030204" pitchFamily="34" charset="0"/>
                <a:ea typeface="Calibri" panose="020F0502020204030204" pitchFamily="34" charset="0"/>
                <a:cs typeface="Times New Roman" panose="02020603050405020304" pitchFamily="18" charset="0"/>
              </a:rPr>
              <a:t>casemanagement</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 - als er een problematische situatie is,</a:t>
            </a:r>
            <a:r>
              <a:rPr lang="nl-BE" sz="2400" kern="100" dirty="0">
                <a:latin typeface="Calibri" panose="020F0502020204030204" pitchFamily="34" charset="0"/>
                <a:ea typeface="Calibri" panose="020F0502020204030204" pitchFamily="34" charset="0"/>
                <a:cs typeface="Times New Roman" panose="02020603050405020304" pitchFamily="18" charset="0"/>
              </a:rPr>
              <a:t> </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extern en tijdelijk</a:t>
            </a:r>
          </a:p>
        </p:txBody>
      </p:sp>
      <p:pic>
        <p:nvPicPr>
          <p:cNvPr id="34818" name="Picture 2" descr="Integration Platform Helps Healthcare Companies Onboard">
            <a:extLst>
              <a:ext uri="{FF2B5EF4-FFF2-40B4-BE49-F238E27FC236}">
                <a16:creationId xmlns:a16="http://schemas.microsoft.com/office/drawing/2014/main" id="{64E5278B-7A58-C9EE-2443-5FA6BD4B01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605"/>
          <a:stretch/>
        </p:blipFill>
        <p:spPr bwMode="auto">
          <a:xfrm>
            <a:off x="-41397" y="-1"/>
            <a:ext cx="46769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70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C17FCDD-F9FC-CBAD-DFC7-1A4E598989E1}"/>
              </a:ext>
            </a:extLst>
          </p:cNvPr>
          <p:cNvSpPr txBox="1">
            <a:spLocks/>
          </p:cNvSpPr>
          <p:nvPr/>
        </p:nvSpPr>
        <p:spPr>
          <a:xfrm>
            <a:off x="5047382" y="316314"/>
            <a:ext cx="6868391" cy="1798236"/>
          </a:xfrm>
          <a:prstGeom prst="rect">
            <a:avLst/>
          </a:prstGeom>
        </p:spPr>
        <p:txBody>
          <a:bodyPr anchor="t">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nl-BE" sz="3600" b="1" dirty="0">
                <a:solidFill>
                  <a:schemeClr val="accent2">
                    <a:lumMod val="75000"/>
                  </a:schemeClr>
                </a:solidFill>
                <a:latin typeface="Calibri" panose="020F0502020204030204" pitchFamily="34" charset="0"/>
                <a:cs typeface="Calibri" panose="020F0502020204030204" pitchFamily="34" charset="0"/>
              </a:rPr>
              <a:t>Alivia </a:t>
            </a:r>
          </a:p>
        </p:txBody>
      </p:sp>
      <p:sp>
        <p:nvSpPr>
          <p:cNvPr id="5" name="Tekstvak 4">
            <a:extLst>
              <a:ext uri="{FF2B5EF4-FFF2-40B4-BE49-F238E27FC236}">
                <a16:creationId xmlns:a16="http://schemas.microsoft.com/office/drawing/2014/main" id="{CF4B8C2D-596A-EA77-C519-325E0B4F4289}"/>
              </a:ext>
            </a:extLst>
          </p:cNvPr>
          <p:cNvSpPr txBox="1"/>
          <p:nvPr/>
        </p:nvSpPr>
        <p:spPr>
          <a:xfrm>
            <a:off x="4872038" y="-51435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BE" sz="1800" b="0" i="0" u="none" strike="noStrike" cap="none" spc="0" normalizeH="0" baseline="0" dirty="0">
              <a:ln>
                <a:noFill/>
              </a:ln>
              <a:solidFill>
                <a:srgbClr val="000000"/>
              </a:solidFill>
              <a:effectLst/>
              <a:uFillTx/>
              <a:latin typeface="+mn-lt"/>
              <a:ea typeface="+mn-ea"/>
              <a:cs typeface="+mn-cs"/>
              <a:sym typeface="Helvetica"/>
            </a:endParaRPr>
          </a:p>
        </p:txBody>
      </p:sp>
      <p:sp>
        <p:nvSpPr>
          <p:cNvPr id="2" name="Tekstvak 1">
            <a:extLst>
              <a:ext uri="{FF2B5EF4-FFF2-40B4-BE49-F238E27FC236}">
                <a16:creationId xmlns:a16="http://schemas.microsoft.com/office/drawing/2014/main" id="{E56C7D2A-797F-F3BC-59AF-661D81D1791C}"/>
              </a:ext>
            </a:extLst>
          </p:cNvPr>
          <p:cNvSpPr txBox="1"/>
          <p:nvPr/>
        </p:nvSpPr>
        <p:spPr>
          <a:xfrm>
            <a:off x="5047381" y="1215432"/>
            <a:ext cx="6868392" cy="37651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spcAft>
                <a:spcPts val="800"/>
              </a:spcAft>
              <a:buFont typeface="Arial" panose="020B0604020202020204" pitchFamily="34" charset="0"/>
              <a:buChar char="•"/>
            </a:pPr>
            <a:r>
              <a:rPr lang="nl-BE" sz="2400" b="1" kern="100" dirty="0">
                <a:solidFill>
                  <a:schemeClr val="accent3">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Levensdoelen</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Zorg- en ondersteuningsdoelen </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Zorg- en ondersteuningstaken  </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Zorg- en ondersteuningsteam </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Communicatie</a:t>
            </a:r>
          </a:p>
          <a:p>
            <a:pPr marL="342900" indent="-342900">
              <a:spcAft>
                <a:spcPts val="800"/>
              </a:spcAft>
              <a:buFont typeface="Arial" panose="020B0604020202020204" pitchFamily="34" charset="0"/>
              <a:buChar char="•"/>
            </a:pP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800"/>
              </a:spcAft>
              <a:buFont typeface="Arial" panose="020B0604020202020204" pitchFamily="34" charset="0"/>
              <a:buChar char="•"/>
            </a:pP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800"/>
              </a:spcAft>
              <a:buFont typeface="Arial" panose="020B0604020202020204" pitchFamily="34" charset="0"/>
              <a:buChar char="•"/>
            </a:pP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818" name="Picture 2" descr="Integration Platform Helps Healthcare Companies Onboard">
            <a:extLst>
              <a:ext uri="{FF2B5EF4-FFF2-40B4-BE49-F238E27FC236}">
                <a16:creationId xmlns:a16="http://schemas.microsoft.com/office/drawing/2014/main" id="{64E5278B-7A58-C9EE-2443-5FA6BD4B01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605"/>
          <a:stretch/>
        </p:blipFill>
        <p:spPr bwMode="auto">
          <a:xfrm>
            <a:off x="-41397" y="-1"/>
            <a:ext cx="46769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437B0D7-6493-F3AB-93A4-FC41C0D69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4381" y="3013668"/>
            <a:ext cx="2341391" cy="352478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30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C17FCDD-F9FC-CBAD-DFC7-1A4E598989E1}"/>
              </a:ext>
            </a:extLst>
          </p:cNvPr>
          <p:cNvSpPr txBox="1">
            <a:spLocks/>
          </p:cNvSpPr>
          <p:nvPr/>
        </p:nvSpPr>
        <p:spPr>
          <a:xfrm>
            <a:off x="5047382" y="316314"/>
            <a:ext cx="6868391" cy="1798236"/>
          </a:xfrm>
          <a:prstGeom prst="rect">
            <a:avLst/>
          </a:prstGeom>
        </p:spPr>
        <p:txBody>
          <a:bodyPr anchor="t">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nl-BE" sz="3600" b="1" dirty="0">
                <a:solidFill>
                  <a:schemeClr val="accent2">
                    <a:lumMod val="75000"/>
                  </a:schemeClr>
                </a:solidFill>
                <a:latin typeface="Calibri" panose="020F0502020204030204" pitchFamily="34" charset="0"/>
                <a:cs typeface="Calibri" panose="020F0502020204030204" pitchFamily="34" charset="0"/>
              </a:rPr>
              <a:t>Meer aandacht voor populatiemanagement</a:t>
            </a:r>
          </a:p>
        </p:txBody>
      </p:sp>
      <p:sp>
        <p:nvSpPr>
          <p:cNvPr id="5" name="Tekstvak 4">
            <a:extLst>
              <a:ext uri="{FF2B5EF4-FFF2-40B4-BE49-F238E27FC236}">
                <a16:creationId xmlns:a16="http://schemas.microsoft.com/office/drawing/2014/main" id="{CF4B8C2D-596A-EA77-C519-325E0B4F4289}"/>
              </a:ext>
            </a:extLst>
          </p:cNvPr>
          <p:cNvSpPr txBox="1"/>
          <p:nvPr/>
        </p:nvSpPr>
        <p:spPr>
          <a:xfrm>
            <a:off x="4872038" y="-51435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BE" sz="1800" b="0" i="0" u="none" strike="noStrike" cap="none" spc="0" normalizeH="0" baseline="0" dirty="0">
              <a:ln>
                <a:noFill/>
              </a:ln>
              <a:solidFill>
                <a:srgbClr val="000000"/>
              </a:solidFill>
              <a:effectLst/>
              <a:uFillTx/>
              <a:latin typeface="+mn-lt"/>
              <a:ea typeface="+mn-ea"/>
              <a:cs typeface="+mn-cs"/>
              <a:sym typeface="Helvetica"/>
            </a:endParaRPr>
          </a:p>
        </p:txBody>
      </p:sp>
      <p:sp>
        <p:nvSpPr>
          <p:cNvPr id="2" name="Tekstvak 1">
            <a:extLst>
              <a:ext uri="{FF2B5EF4-FFF2-40B4-BE49-F238E27FC236}">
                <a16:creationId xmlns:a16="http://schemas.microsoft.com/office/drawing/2014/main" id="{E56C7D2A-797F-F3BC-59AF-661D81D1791C}"/>
              </a:ext>
            </a:extLst>
          </p:cNvPr>
          <p:cNvSpPr txBox="1"/>
          <p:nvPr/>
        </p:nvSpPr>
        <p:spPr>
          <a:xfrm>
            <a:off x="5047381" y="1601195"/>
            <a:ext cx="6868392" cy="5201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800"/>
              </a:spcAft>
            </a:pPr>
            <a:r>
              <a:rPr lang="nl-BE" sz="2400" kern="100" dirty="0">
                <a:latin typeface="Calibri" panose="020F0502020204030204" pitchFamily="34" charset="0"/>
                <a:ea typeface="Calibri" panose="020F0502020204030204" pitchFamily="34" charset="0"/>
                <a:cs typeface="Times New Roman" panose="02020603050405020304" pitchFamily="18" charset="0"/>
              </a:rPr>
              <a:t>E</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en </a:t>
            </a:r>
            <a:r>
              <a:rPr lang="nl-BE" sz="2400" b="1" kern="100" dirty="0">
                <a:effectLst/>
                <a:latin typeface="Calibri" panose="020F0502020204030204" pitchFamily="34" charset="0"/>
                <a:ea typeface="Calibri" panose="020F0502020204030204" pitchFamily="34" charset="0"/>
                <a:cs typeface="Times New Roman" panose="02020603050405020304" pitchFamily="18" charset="0"/>
              </a:rPr>
              <a:t>stapsgewijs en cyclisch proces </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om via weloverwogen interventies, ondersteund door data en kennis en al dan niet gesegmenteerd, de toestand van een welomschreven populatie te behouden of te verbeteren op verschillende domeinen en de socio-economische gradiënt in sterven, ziekte en gezondheid te reduceren. </a:t>
            </a:r>
          </a:p>
          <a:p>
            <a:pPr>
              <a:spcAft>
                <a:spcPts val="800"/>
              </a:spcAft>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De voormelde verschillende domeinen kunnen zowel organisatorische, medische, preventieve als welzijnsdoelstellingen bevatten. </a:t>
            </a:r>
          </a:p>
          <a:p>
            <a:pPr>
              <a:spcAft>
                <a:spcPts val="800"/>
              </a:spcAft>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Het proces wordt continu geëvalueerd met het oog op kwaliteit en wordt bijgesteld waar nodig.</a:t>
            </a:r>
          </a:p>
          <a:p>
            <a:pPr>
              <a:spcAft>
                <a:spcPts val="800"/>
              </a:spcAft>
            </a:pP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818" name="Picture 2" descr="Integration Platform Helps Healthcare Companies Onboard">
            <a:extLst>
              <a:ext uri="{FF2B5EF4-FFF2-40B4-BE49-F238E27FC236}">
                <a16:creationId xmlns:a16="http://schemas.microsoft.com/office/drawing/2014/main" id="{64E5278B-7A58-C9EE-2443-5FA6BD4B01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605"/>
          <a:stretch/>
        </p:blipFill>
        <p:spPr bwMode="auto">
          <a:xfrm>
            <a:off x="-41397" y="-1"/>
            <a:ext cx="46769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ntegration Platform Helps Healthcare Companies Onboard">
            <a:extLst>
              <a:ext uri="{FF2B5EF4-FFF2-40B4-BE49-F238E27FC236}">
                <a16:creationId xmlns:a16="http://schemas.microsoft.com/office/drawing/2014/main" id="{E4782136-2D37-9B02-DDB1-AE773A1E71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605"/>
          <a:stretch/>
        </p:blipFill>
        <p:spPr bwMode="auto">
          <a:xfrm>
            <a:off x="0" y="0"/>
            <a:ext cx="46769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6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DF8FEE-43BC-8D9F-02FE-45B01DA7B7FD}"/>
              </a:ext>
            </a:extLst>
          </p:cNvPr>
          <p:cNvSpPr>
            <a:spLocks noGrp="1"/>
          </p:cNvSpPr>
          <p:nvPr>
            <p:ph type="title"/>
          </p:nvPr>
        </p:nvSpPr>
        <p:spPr>
          <a:xfrm>
            <a:off x="838200" y="365126"/>
            <a:ext cx="10515600" cy="152668"/>
          </a:xfrm>
        </p:spPr>
        <p:txBody>
          <a:bodyPr>
            <a:normAutofit fontScale="90000"/>
          </a:bodyPr>
          <a:lstStyle/>
          <a:p>
            <a:r>
              <a:rPr lang="nl-BE" sz="2000" dirty="0"/>
              <a:t>Bron schema: departement zorg</a:t>
            </a:r>
          </a:p>
        </p:txBody>
      </p:sp>
      <p:pic>
        <p:nvPicPr>
          <p:cNvPr id="3" name="Afbeelding 2">
            <a:extLst>
              <a:ext uri="{FF2B5EF4-FFF2-40B4-BE49-F238E27FC236}">
                <a16:creationId xmlns:a16="http://schemas.microsoft.com/office/drawing/2014/main" id="{5484C233-049C-2CFF-3A96-B52DC8ABA61D}"/>
              </a:ext>
            </a:extLst>
          </p:cNvPr>
          <p:cNvPicPr>
            <a:picLocks noChangeAspect="1"/>
          </p:cNvPicPr>
          <p:nvPr/>
        </p:nvPicPr>
        <p:blipFill>
          <a:blip r:embed="rId2"/>
          <a:stretch>
            <a:fillRect/>
          </a:stretch>
        </p:blipFill>
        <p:spPr>
          <a:xfrm>
            <a:off x="-14382" y="908758"/>
            <a:ext cx="11368182" cy="5584116"/>
          </a:xfrm>
          <a:prstGeom prst="rect">
            <a:avLst/>
          </a:prstGeom>
        </p:spPr>
      </p:pic>
    </p:spTree>
    <p:extLst>
      <p:ext uri="{BB962C8B-B14F-4D97-AF65-F5344CB8AC3E}">
        <p14:creationId xmlns:p14="http://schemas.microsoft.com/office/powerpoint/2010/main" val="324272884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ross the line | Beleidsdag Broeders van Liefde 02 03 2023 by Lieven Claeys  - Issuu">
            <a:extLst>
              <a:ext uri="{FF2B5EF4-FFF2-40B4-BE49-F238E27FC236}">
                <a16:creationId xmlns:a16="http://schemas.microsoft.com/office/drawing/2014/main" id="{3449C5E1-EF3B-457A-0D52-DE3E7062EC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935"/>
          <a:stretch/>
        </p:blipFill>
        <p:spPr bwMode="auto">
          <a:xfrm>
            <a:off x="272144" y="897824"/>
            <a:ext cx="11843659" cy="3962400"/>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met diagonaal twee afgeronde hoeken 7">
            <a:extLst>
              <a:ext uri="{FF2B5EF4-FFF2-40B4-BE49-F238E27FC236}">
                <a16:creationId xmlns:a16="http://schemas.microsoft.com/office/drawing/2014/main" id="{229C7D57-990B-65F9-0B06-A4B0B4EC004C}"/>
              </a:ext>
            </a:extLst>
          </p:cNvPr>
          <p:cNvSpPr/>
          <p:nvPr/>
        </p:nvSpPr>
        <p:spPr>
          <a:xfrm>
            <a:off x="97970" y="165711"/>
            <a:ext cx="5900058" cy="1464226"/>
          </a:xfrm>
          <a:prstGeom prst="round2DiagRect">
            <a:avLst>
              <a:gd name="adj1" fmla="val 16667"/>
              <a:gd name="adj2" fmla="val 0"/>
            </a:avLst>
          </a:prstGeom>
          <a:solidFill>
            <a:schemeClr val="accent2">
              <a:lumMod val="7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BE" sz="4000" b="0" i="0" u="none" strike="noStrike" cap="none" spc="0" normalizeH="0" baseline="0" dirty="0">
                <a:ln>
                  <a:noFill/>
                </a:ln>
                <a:solidFill>
                  <a:srgbClr val="7030A0"/>
                </a:solidFill>
                <a:effectLst/>
                <a:uFillTx/>
                <a:latin typeface="+mn-lt"/>
                <a:ea typeface="+mn-ea"/>
                <a:cs typeface="+mn-cs"/>
                <a:sym typeface="Helvetica"/>
              </a:rPr>
              <a:t>wat is geïntegreerde zorg ?</a:t>
            </a:r>
          </a:p>
        </p:txBody>
      </p:sp>
    </p:spTree>
    <p:extLst>
      <p:ext uri="{BB962C8B-B14F-4D97-AF65-F5344CB8AC3E}">
        <p14:creationId xmlns:p14="http://schemas.microsoft.com/office/powerpoint/2010/main" val="187747080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09613E8F-4461-913C-054E-DB509161758D}"/>
              </a:ext>
            </a:extLst>
          </p:cNvPr>
          <p:cNvSpPr txBox="1"/>
          <p:nvPr/>
        </p:nvSpPr>
        <p:spPr>
          <a:xfrm>
            <a:off x="1796142" y="1937657"/>
            <a:ext cx="7293429" cy="43088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buNone/>
            </a:pPr>
            <a:r>
              <a:rPr lang="nl-BE" sz="4000" dirty="0">
                <a:solidFill>
                  <a:schemeClr val="accent2">
                    <a:lumMod val="75000"/>
                  </a:schemeClr>
                </a:solidFill>
              </a:rPr>
              <a:t>Wat staat er aan te komen ?</a:t>
            </a:r>
          </a:p>
          <a:p>
            <a:pPr marL="0" indent="0">
              <a:buNone/>
            </a:pPr>
            <a:endParaRPr lang="nl-BE" dirty="0">
              <a:solidFill>
                <a:srgbClr val="00B050"/>
              </a:solidFill>
            </a:endParaRPr>
          </a:p>
          <a:p>
            <a:pPr marL="0" indent="0">
              <a:buNone/>
            </a:pPr>
            <a:endParaRPr lang="nl-BE" sz="2400" dirty="0">
              <a:solidFill>
                <a:srgbClr val="00B050"/>
              </a:solidFill>
            </a:endParaRPr>
          </a:p>
          <a:p>
            <a:pPr marL="0" indent="0">
              <a:buNone/>
            </a:pPr>
            <a:r>
              <a:rPr lang="nl-BE" sz="2400" dirty="0">
                <a:solidFill>
                  <a:srgbClr val="00B050"/>
                </a:solidFill>
              </a:rPr>
              <a:t>versterkte betrokkenheid lokale overheden</a:t>
            </a:r>
          </a:p>
          <a:p>
            <a:pPr marL="0" indent="0">
              <a:buNone/>
            </a:pPr>
            <a:r>
              <a:rPr lang="nl-BE" sz="2400" dirty="0">
                <a:solidFill>
                  <a:schemeClr val="tx1"/>
                </a:solidFill>
              </a:rPr>
              <a:t>meerjarenbeleidplan moet aansluiten op beleidscyclus lokale besturen (input naar lokale besturen 2025 en start 2026)</a:t>
            </a:r>
          </a:p>
          <a:p>
            <a:pPr marL="0" indent="0">
              <a:buNone/>
            </a:pPr>
            <a:endParaRPr lang="nl-BE" sz="2400" dirty="0">
              <a:solidFill>
                <a:srgbClr val="00B050"/>
              </a:solidFill>
            </a:endParaRPr>
          </a:p>
          <a:p>
            <a:pPr marL="0" indent="0">
              <a:buNone/>
            </a:pPr>
            <a:r>
              <a:rPr lang="nl-BE" sz="2400" dirty="0">
                <a:solidFill>
                  <a:srgbClr val="00B050"/>
                </a:solidFill>
              </a:rPr>
              <a:t>Aanwezigheid vaph sector en sector gesubsidieerd door agentschap opgroeien (gezinsondersteuning en jeugdhulp)</a:t>
            </a:r>
          </a:p>
        </p:txBody>
      </p:sp>
    </p:spTree>
    <p:extLst>
      <p:ext uri="{BB962C8B-B14F-4D97-AF65-F5344CB8AC3E}">
        <p14:creationId xmlns:p14="http://schemas.microsoft.com/office/powerpoint/2010/main" val="202685821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C17FCDD-F9FC-CBAD-DFC7-1A4E598989E1}"/>
              </a:ext>
            </a:extLst>
          </p:cNvPr>
          <p:cNvSpPr txBox="1">
            <a:spLocks/>
          </p:cNvSpPr>
          <p:nvPr/>
        </p:nvSpPr>
        <p:spPr>
          <a:xfrm>
            <a:off x="5047382" y="316314"/>
            <a:ext cx="6868391" cy="1798236"/>
          </a:xfrm>
          <a:prstGeom prst="rect">
            <a:avLst/>
          </a:prstGeom>
        </p:spPr>
        <p:txBody>
          <a:bodyPr anchor="t">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nl-BE" sz="3600" b="1" dirty="0">
                <a:solidFill>
                  <a:schemeClr val="accent2">
                    <a:lumMod val="75000"/>
                  </a:schemeClr>
                </a:solidFill>
                <a:latin typeface="Calibri" panose="020F0502020204030204" pitchFamily="34" charset="0"/>
                <a:cs typeface="Calibri" panose="020F0502020204030204" pitchFamily="34" charset="0"/>
              </a:rPr>
              <a:t>De verwachtingen groeien</a:t>
            </a:r>
          </a:p>
        </p:txBody>
      </p:sp>
      <p:sp>
        <p:nvSpPr>
          <p:cNvPr id="5" name="Tekstvak 4">
            <a:extLst>
              <a:ext uri="{FF2B5EF4-FFF2-40B4-BE49-F238E27FC236}">
                <a16:creationId xmlns:a16="http://schemas.microsoft.com/office/drawing/2014/main" id="{CF4B8C2D-596A-EA77-C519-325E0B4F4289}"/>
              </a:ext>
            </a:extLst>
          </p:cNvPr>
          <p:cNvSpPr txBox="1"/>
          <p:nvPr/>
        </p:nvSpPr>
        <p:spPr>
          <a:xfrm>
            <a:off x="4872038" y="-51435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BE" sz="1800" b="0" i="0" u="none" strike="noStrike" cap="none" spc="0" normalizeH="0" baseline="0" dirty="0">
              <a:ln>
                <a:noFill/>
              </a:ln>
              <a:solidFill>
                <a:srgbClr val="000000"/>
              </a:solidFill>
              <a:effectLst/>
              <a:uFillTx/>
              <a:latin typeface="+mn-lt"/>
              <a:ea typeface="+mn-ea"/>
              <a:cs typeface="+mn-cs"/>
              <a:sym typeface="Helvetica"/>
            </a:endParaRPr>
          </a:p>
        </p:txBody>
      </p:sp>
      <p:sp>
        <p:nvSpPr>
          <p:cNvPr id="2" name="Tekstvak 1">
            <a:extLst>
              <a:ext uri="{FF2B5EF4-FFF2-40B4-BE49-F238E27FC236}">
                <a16:creationId xmlns:a16="http://schemas.microsoft.com/office/drawing/2014/main" id="{E56C7D2A-797F-F3BC-59AF-661D81D1791C}"/>
              </a:ext>
            </a:extLst>
          </p:cNvPr>
          <p:cNvSpPr txBox="1"/>
          <p:nvPr/>
        </p:nvSpPr>
        <p:spPr>
          <a:xfrm>
            <a:off x="5047381" y="1215432"/>
            <a:ext cx="6868392" cy="56117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aansluiting sector pmh, gezinsondersteuning en jeugdhulp</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effecten vergrijzing </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ambulantisering ziekenhuiszorg  (afstemming zorgstrategische plannen zkh) </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thuishospitalisatie</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Belrai wordt stilaan uitgerold </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Eerstelijns geestelijke gezondheidszorg wordt uitgerold</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verhoging toegankelijkheid palliatieve en levenseindezorg</a:t>
            </a:r>
          </a:p>
          <a:p>
            <a:pPr marL="342900" indent="-342900">
              <a:spcAft>
                <a:spcPts val="800"/>
              </a:spcAft>
              <a:buFont typeface="Arial" panose="020B0604020202020204" pitchFamily="34" charset="0"/>
              <a:buChar char="•"/>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 opstellen populatiegerichte actieplannen (ook over activering ? )</a:t>
            </a:r>
          </a:p>
        </p:txBody>
      </p:sp>
      <p:pic>
        <p:nvPicPr>
          <p:cNvPr id="34818" name="Picture 2" descr="Integration Platform Helps Healthcare Companies Onboard">
            <a:extLst>
              <a:ext uri="{FF2B5EF4-FFF2-40B4-BE49-F238E27FC236}">
                <a16:creationId xmlns:a16="http://schemas.microsoft.com/office/drawing/2014/main" id="{64E5278B-7A58-C9EE-2443-5FA6BD4B01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605"/>
          <a:stretch/>
        </p:blipFill>
        <p:spPr bwMode="auto">
          <a:xfrm>
            <a:off x="-41397" y="-1"/>
            <a:ext cx="46769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91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tegration Platform Helps Healthcare Companies Onboard">
            <a:extLst>
              <a:ext uri="{FF2B5EF4-FFF2-40B4-BE49-F238E27FC236}">
                <a16:creationId xmlns:a16="http://schemas.microsoft.com/office/drawing/2014/main" id="{4BB7C62B-996A-B691-6888-B08CA835E2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605"/>
          <a:stretch/>
        </p:blipFill>
        <p:spPr bwMode="auto">
          <a:xfrm>
            <a:off x="7304315" y="-97971"/>
            <a:ext cx="467696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0970522D-FA9D-5155-C807-CEA022C6297F}"/>
              </a:ext>
            </a:extLst>
          </p:cNvPr>
          <p:cNvSpPr txBox="1"/>
          <p:nvPr/>
        </p:nvSpPr>
        <p:spPr>
          <a:xfrm>
            <a:off x="391886" y="533400"/>
            <a:ext cx="875211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BE" sz="3600" b="1" dirty="0">
                <a:solidFill>
                  <a:schemeClr val="accent2">
                    <a:lumMod val="75000"/>
                  </a:schemeClr>
                </a:solidFill>
              </a:rPr>
              <a:t>Het regio niveau</a:t>
            </a:r>
          </a:p>
          <a:p>
            <a:r>
              <a:rPr lang="nl-BE" sz="3600" b="1" dirty="0">
                <a:solidFill>
                  <a:schemeClr val="accent2">
                    <a:lumMod val="75000"/>
                  </a:schemeClr>
                </a:solidFill>
              </a:rPr>
              <a:t>?!....</a:t>
            </a:r>
            <a:endParaRPr lang="nl-BE" sz="3600" dirty="0"/>
          </a:p>
        </p:txBody>
      </p:sp>
      <p:sp>
        <p:nvSpPr>
          <p:cNvPr id="8" name="Tekstvak 7">
            <a:extLst>
              <a:ext uri="{FF2B5EF4-FFF2-40B4-BE49-F238E27FC236}">
                <a16:creationId xmlns:a16="http://schemas.microsoft.com/office/drawing/2014/main" id="{DCDE3CA7-708D-4F7E-04FA-E2708C7D1383}"/>
              </a:ext>
            </a:extLst>
          </p:cNvPr>
          <p:cNvSpPr txBox="1"/>
          <p:nvPr/>
        </p:nvSpPr>
        <p:spPr>
          <a:xfrm>
            <a:off x="87086" y="2286001"/>
            <a:ext cx="9383485"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FontTx/>
              <a:buChar char="-"/>
            </a:pPr>
            <a:r>
              <a:rPr lang="nl-BE" sz="2800" dirty="0"/>
              <a:t>Netwerken ziekenhuizen</a:t>
            </a:r>
          </a:p>
          <a:p>
            <a:pPr>
              <a:buFontTx/>
              <a:buChar char="-"/>
            </a:pPr>
            <a:r>
              <a:rPr lang="nl-BE" sz="2800" dirty="0"/>
              <a:t>Netwerken in de ggz</a:t>
            </a:r>
          </a:p>
          <a:p>
            <a:pPr>
              <a:buFontTx/>
              <a:buChar char="-"/>
            </a:pPr>
            <a:r>
              <a:rPr lang="nl-BE" sz="2800" dirty="0"/>
              <a:t>Netwerken in de jeugdhulp</a:t>
            </a:r>
          </a:p>
          <a:p>
            <a:pPr>
              <a:buFontTx/>
              <a:buChar char="-"/>
            </a:pPr>
            <a:r>
              <a:rPr lang="nl-BE" sz="2800" dirty="0"/>
              <a:t>Regionale overlegplatformen </a:t>
            </a:r>
          </a:p>
          <a:p>
            <a:pPr>
              <a:buFontTx/>
              <a:buChar char="-"/>
            </a:pPr>
            <a:r>
              <a:rPr lang="nl-BE" sz="2800" dirty="0"/>
              <a:t>Ontwikkelen zorgtrajecten rond</a:t>
            </a:r>
          </a:p>
          <a:p>
            <a:r>
              <a:rPr lang="nl-BE" sz="2800" dirty="0"/>
              <a:t>specifieke doelgroepen </a:t>
            </a:r>
          </a:p>
          <a:p>
            <a:endParaRPr lang="nl-BE" sz="2800" dirty="0"/>
          </a:p>
          <a:p>
            <a:endParaRPr lang="nl-BE" sz="2800" dirty="0"/>
          </a:p>
          <a:p>
            <a:r>
              <a:rPr lang="nl-BE" sz="2800" dirty="0"/>
              <a:t>Spreken over gedeeld mensbeeld….</a:t>
            </a:r>
          </a:p>
        </p:txBody>
      </p:sp>
    </p:spTree>
    <p:extLst>
      <p:ext uri="{BB962C8B-B14F-4D97-AF65-F5344CB8AC3E}">
        <p14:creationId xmlns:p14="http://schemas.microsoft.com/office/powerpoint/2010/main" val="368751057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C17FCDD-F9FC-CBAD-DFC7-1A4E598989E1}"/>
              </a:ext>
            </a:extLst>
          </p:cNvPr>
          <p:cNvSpPr txBox="1">
            <a:spLocks/>
          </p:cNvSpPr>
          <p:nvPr/>
        </p:nvSpPr>
        <p:spPr>
          <a:xfrm>
            <a:off x="92394" y="316314"/>
            <a:ext cx="11823379" cy="829631"/>
          </a:xfrm>
          <a:prstGeom prst="rect">
            <a:avLst/>
          </a:prstGeom>
        </p:spPr>
        <p:txBody>
          <a:bodyPr anchor="t">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algn="ctr" hangingPunct="1"/>
            <a:r>
              <a:rPr lang="nl-BE" sz="3600" b="1" dirty="0">
                <a:solidFill>
                  <a:schemeClr val="accent2">
                    <a:lumMod val="75000"/>
                  </a:schemeClr>
                </a:solidFill>
                <a:latin typeface="Calibri" panose="020F0502020204030204" pitchFamily="34" charset="0"/>
                <a:cs typeface="Calibri" panose="020F0502020204030204" pitchFamily="34" charset="0"/>
              </a:rPr>
              <a:t>Op het </a:t>
            </a:r>
            <a:r>
              <a:rPr lang="nl-BE" sz="3600" b="1" dirty="0">
                <a:solidFill>
                  <a:srgbClr val="FF0000"/>
                </a:solidFill>
                <a:latin typeface="Calibri" panose="020F0502020204030204" pitchFamily="34" charset="0"/>
                <a:cs typeface="Calibri" panose="020F0502020204030204" pitchFamily="34" charset="0"/>
              </a:rPr>
              <a:t>micro niveau</a:t>
            </a:r>
            <a:endParaRPr lang="nl-BE" sz="3600" b="1" dirty="0">
              <a:solidFill>
                <a:schemeClr val="accent2">
                  <a:lumMod val="75000"/>
                </a:schemeClr>
              </a:solidFill>
              <a:latin typeface="Calibri" panose="020F0502020204030204" pitchFamily="34" charset="0"/>
              <a:cs typeface="Calibri" panose="020F0502020204030204" pitchFamily="34" charset="0"/>
            </a:endParaRPr>
          </a:p>
          <a:p>
            <a:pPr algn="ctr" hangingPunct="1"/>
            <a:r>
              <a:rPr lang="nl-BE" sz="3600" b="1" dirty="0">
                <a:solidFill>
                  <a:schemeClr val="accent2">
                    <a:lumMod val="75000"/>
                  </a:schemeClr>
                </a:solidFill>
                <a:latin typeface="Calibri" panose="020F0502020204030204" pitchFamily="34" charset="0"/>
                <a:cs typeface="Calibri" panose="020F0502020204030204" pitchFamily="34" charset="0"/>
              </a:rPr>
              <a:t> naar een Community Oriented Hospital </a:t>
            </a:r>
          </a:p>
          <a:p>
            <a:pPr algn="ctr" hangingPunct="1"/>
            <a:r>
              <a:rPr lang="nl-BE" sz="2000" dirty="0">
                <a:solidFill>
                  <a:schemeClr val="tx1"/>
                </a:solidFill>
                <a:latin typeface="Calibri" panose="020F0502020204030204" pitchFamily="34" charset="0"/>
                <a:cs typeface="Calibri" panose="020F0502020204030204" pitchFamily="34" charset="0"/>
              </a:rPr>
              <a:t>(uit ‘the hospital of the future’)</a:t>
            </a:r>
          </a:p>
        </p:txBody>
      </p:sp>
      <p:sp>
        <p:nvSpPr>
          <p:cNvPr id="5" name="Tekstvak 4">
            <a:extLst>
              <a:ext uri="{FF2B5EF4-FFF2-40B4-BE49-F238E27FC236}">
                <a16:creationId xmlns:a16="http://schemas.microsoft.com/office/drawing/2014/main" id="{CF4B8C2D-596A-EA77-C519-325E0B4F4289}"/>
              </a:ext>
            </a:extLst>
          </p:cNvPr>
          <p:cNvSpPr txBox="1"/>
          <p:nvPr/>
        </p:nvSpPr>
        <p:spPr>
          <a:xfrm>
            <a:off x="4872038" y="-51435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BE" sz="1800" b="0" i="0" u="none" strike="noStrike" cap="none" spc="0" normalizeH="0" baseline="0" dirty="0">
              <a:ln>
                <a:noFill/>
              </a:ln>
              <a:solidFill>
                <a:srgbClr val="000000"/>
              </a:solidFill>
              <a:effectLst/>
              <a:uFillTx/>
              <a:latin typeface="+mn-lt"/>
              <a:ea typeface="+mn-ea"/>
              <a:cs typeface="+mn-cs"/>
              <a:sym typeface="Helvetica"/>
            </a:endParaRPr>
          </a:p>
        </p:txBody>
      </p:sp>
      <p:pic>
        <p:nvPicPr>
          <p:cNvPr id="3" name="Google Shape;86;p12" descr="https://lh6.googleusercontent.com/pg1yNx74KWtEp88U2Xhs1Sdlw42upMbzPEg6DiW6BUZ-TfW8ymihxgdOF1wrKz2pxdswUwpIggkIS_ZGzgXys2sg9_Lm_Deadht-4ZwVAKvIYXDJEuOxPWVJyA04LTswMaU2GI5s">
            <a:extLst>
              <a:ext uri="{FF2B5EF4-FFF2-40B4-BE49-F238E27FC236}">
                <a16:creationId xmlns:a16="http://schemas.microsoft.com/office/drawing/2014/main" id="{7D38A44E-1974-BB6B-622C-62A338EAE51D}"/>
              </a:ext>
            </a:extLst>
          </p:cNvPr>
          <p:cNvPicPr preferRelativeResize="0"/>
          <p:nvPr/>
        </p:nvPicPr>
        <p:blipFill rotWithShape="1">
          <a:blip r:embed="rId2">
            <a:alphaModFix/>
          </a:blip>
          <a:srcRect l="6402" r="6131"/>
          <a:stretch/>
        </p:blipFill>
        <p:spPr>
          <a:xfrm>
            <a:off x="2019775" y="1576750"/>
            <a:ext cx="9895998" cy="4964936"/>
          </a:xfrm>
          <a:prstGeom prst="rect">
            <a:avLst/>
          </a:prstGeom>
          <a:noFill/>
          <a:ln>
            <a:noFill/>
          </a:ln>
        </p:spPr>
      </p:pic>
    </p:spTree>
    <p:extLst>
      <p:ext uri="{BB962C8B-B14F-4D97-AF65-F5344CB8AC3E}">
        <p14:creationId xmlns:p14="http://schemas.microsoft.com/office/powerpoint/2010/main" val="277558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534E80-A637-3335-6C50-0CA19EB747CA}"/>
              </a:ext>
            </a:extLst>
          </p:cNvPr>
          <p:cNvSpPr>
            <a:spLocks noGrp="1"/>
          </p:cNvSpPr>
          <p:nvPr>
            <p:ph type="title"/>
          </p:nvPr>
        </p:nvSpPr>
        <p:spPr>
          <a:xfrm>
            <a:off x="839787" y="457200"/>
            <a:ext cx="3932239" cy="1088571"/>
          </a:xfrm>
        </p:spPr>
        <p:txBody>
          <a:bodyPr>
            <a:normAutofit/>
          </a:bodyPr>
          <a:lstStyle/>
          <a:p>
            <a:r>
              <a:rPr lang="nl-BE" sz="3600" b="1" dirty="0">
                <a:solidFill>
                  <a:schemeClr val="accent2">
                    <a:lumMod val="75000"/>
                  </a:schemeClr>
                </a:solidFill>
              </a:rPr>
              <a:t>Basiskenmerken ch</a:t>
            </a:r>
          </a:p>
        </p:txBody>
      </p:sp>
      <p:sp>
        <p:nvSpPr>
          <p:cNvPr id="3" name="Tijdelijke aanduiding voor tekst 2">
            <a:extLst>
              <a:ext uri="{FF2B5EF4-FFF2-40B4-BE49-F238E27FC236}">
                <a16:creationId xmlns:a16="http://schemas.microsoft.com/office/drawing/2014/main" id="{D6ABA058-ECA7-8A26-8022-DBD47B9C5F19}"/>
              </a:ext>
            </a:extLst>
          </p:cNvPr>
          <p:cNvSpPr>
            <a:spLocks noGrp="1"/>
          </p:cNvSpPr>
          <p:nvPr>
            <p:ph type="body" sz="half" idx="1"/>
          </p:nvPr>
        </p:nvSpPr>
        <p:spPr>
          <a:xfrm>
            <a:off x="5180012" y="992187"/>
            <a:ext cx="6172201" cy="5658984"/>
          </a:xfrm>
        </p:spPr>
        <p:txBody>
          <a:bodyPr>
            <a:normAutofit fontScale="92500" lnSpcReduction="20000"/>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2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nl-BE" altLang="nl-BE" sz="2600" dirty="0">
                <a:solidFill>
                  <a:srgbClr val="0070C0"/>
                </a:solidFill>
                <a:latin typeface="Arial" panose="020B0604020202020204" pitchFamily="34" charset="0"/>
                <a:ea typeface="Times New Roman" panose="02020603050405020304" pitchFamily="18" charset="0"/>
              </a:rPr>
              <a:t>Een </a:t>
            </a:r>
            <a:r>
              <a:rPr kumimoji="0" lang="nl-BE" altLang="nl-BE" sz="2600" b="0" i="0" u="none" strike="noStrike" cap="none" normalizeH="0" baseline="0" dirty="0">
                <a:ln>
                  <a:noFill/>
                </a:ln>
                <a:solidFill>
                  <a:srgbClr val="0070C0"/>
                </a:solidFill>
                <a:effectLst/>
                <a:latin typeface="Arial" panose="020B0604020202020204" pitchFamily="34" charset="0"/>
                <a:ea typeface="Times New Roman" panose="02020603050405020304" pitchFamily="18" charset="0"/>
              </a:rPr>
              <a:t>rol in population health management</a:t>
            </a:r>
          </a:p>
          <a:p>
            <a:pPr marL="0" marR="0" lvl="0" indent="0" algn="l" defTabSz="914400" rtl="0" eaLnBrk="0" fontAlgn="base" latinLnBrk="0" hangingPunct="0">
              <a:lnSpc>
                <a:spcPct val="100000"/>
              </a:lnSpc>
              <a:spcBef>
                <a:spcPct val="0"/>
              </a:spcBef>
              <a:spcAft>
                <a:spcPct val="0"/>
              </a:spcAft>
              <a:buClrTx/>
              <a:buSzTx/>
              <a:buNone/>
              <a:tabLst/>
            </a:pPr>
            <a:endParaRPr kumimoji="0" lang="nl-BE" altLang="nl-BE" sz="2600" b="0" i="0" u="none" strike="noStrike" cap="none" normalizeH="0" baseline="0" dirty="0">
              <a:ln>
                <a:noFill/>
              </a:ln>
              <a:solidFill>
                <a:srgbClr val="0070C0"/>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nl-BE" altLang="nl-BE" sz="2600" dirty="0">
                <a:solidFill>
                  <a:srgbClr val="0070C0"/>
                </a:solidFill>
                <a:latin typeface="Arial" panose="020B0604020202020204" pitchFamily="34" charset="0"/>
                <a:ea typeface="Times New Roman" panose="02020603050405020304" pitchFamily="18" charset="0"/>
              </a:rPr>
              <a:t>Een ziekenhuisbrede en op (secundaire) preventie gerichte visie op zorg voor</a:t>
            </a:r>
            <a:r>
              <a:rPr kumimoji="0" lang="nl-BE" altLang="nl-BE" sz="2600" b="0" i="0" u="none" strike="noStrike" cap="none" normalizeH="0" baseline="0" dirty="0">
                <a:ln>
                  <a:noFill/>
                </a:ln>
                <a:solidFill>
                  <a:srgbClr val="0070C0"/>
                </a:solidFill>
                <a:effectLst/>
                <a:latin typeface="Arial" panose="020B0604020202020204" pitchFamily="34" charset="0"/>
                <a:ea typeface="Times New Roman" panose="02020603050405020304" pitchFamily="18" charset="0"/>
              </a:rPr>
              <a:t> chronisch zieken</a:t>
            </a:r>
          </a:p>
          <a:p>
            <a:pPr marL="0" marR="0" lvl="0" indent="0" algn="l" defTabSz="914400" rtl="0" eaLnBrk="0" fontAlgn="base" latinLnBrk="0" hangingPunct="0">
              <a:lnSpc>
                <a:spcPct val="100000"/>
              </a:lnSpc>
              <a:spcBef>
                <a:spcPct val="0"/>
              </a:spcBef>
              <a:spcAft>
                <a:spcPct val="0"/>
              </a:spcAft>
              <a:buClrTx/>
              <a:buSzTx/>
              <a:buNone/>
              <a:tabLst/>
            </a:pPr>
            <a:endParaRPr kumimoji="0" lang="nl-BE" altLang="nl-BE" sz="2600" b="0" i="0" u="none" strike="noStrike" cap="none" normalizeH="0" baseline="0" dirty="0">
              <a:ln>
                <a:noFill/>
              </a:ln>
              <a:solidFill>
                <a:srgbClr val="0070C0"/>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nl-BE" altLang="nl-BE" sz="2600" dirty="0">
                <a:solidFill>
                  <a:srgbClr val="0070C0"/>
                </a:solidFill>
                <a:latin typeface="Arial" panose="020B0604020202020204" pitchFamily="34" charset="0"/>
                <a:ea typeface="Times New Roman" panose="02020603050405020304" pitchFamily="18" charset="0"/>
              </a:rPr>
              <a:t>Een actieve relatie </a:t>
            </a:r>
            <a:r>
              <a:rPr kumimoji="0" lang="nl-BE" altLang="nl-BE" sz="2600" b="0" i="0" u="none" strike="noStrike" cap="none" normalizeH="0" baseline="0" dirty="0">
                <a:ln>
                  <a:noFill/>
                </a:ln>
                <a:solidFill>
                  <a:srgbClr val="0070C0"/>
                </a:solidFill>
                <a:effectLst/>
                <a:latin typeface="Arial" panose="020B0604020202020204" pitchFamily="34" charset="0"/>
                <a:ea typeface="Times New Roman" panose="02020603050405020304" pitchFamily="18" charset="0"/>
              </a:rPr>
              <a:t>met (residentiele) ouderenzorg en reva</a:t>
            </a:r>
          </a:p>
          <a:p>
            <a:pPr marL="0" marR="0" lvl="0" indent="0" algn="l" defTabSz="914400" rtl="0" eaLnBrk="0" fontAlgn="base" latinLnBrk="0" hangingPunct="0">
              <a:lnSpc>
                <a:spcPct val="100000"/>
              </a:lnSpc>
              <a:spcBef>
                <a:spcPct val="0"/>
              </a:spcBef>
              <a:spcAft>
                <a:spcPct val="0"/>
              </a:spcAft>
              <a:buClrTx/>
              <a:buSzTx/>
              <a:buNone/>
              <a:tabLst/>
            </a:pPr>
            <a:endParaRPr kumimoji="0" lang="nl-BE" altLang="nl-BE" sz="2600" b="0" i="0" u="none" strike="noStrike" cap="none" normalizeH="0" baseline="0" dirty="0">
              <a:ln>
                <a:noFill/>
              </a:ln>
              <a:solidFill>
                <a:srgbClr val="0070C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nl-BE" altLang="nl-BE" sz="2600" dirty="0">
                <a:solidFill>
                  <a:srgbClr val="0070C0"/>
                </a:solidFill>
                <a:latin typeface="+mj-lt"/>
                <a:ea typeface="Times New Roman" panose="02020603050405020304" pitchFamily="18" charset="0"/>
                <a:cs typeface="Calibri" panose="020F0502020204030204" pitchFamily="34" charset="0"/>
              </a:rPr>
              <a:t>Li</a:t>
            </a:r>
            <a:r>
              <a:rPr kumimoji="0" lang="nl-BE" altLang="nl-BE" sz="2600" b="0" i="0" u="none" strike="noStrike" cap="none" normalizeH="0" baseline="0" dirty="0">
                <a:ln>
                  <a:noFill/>
                </a:ln>
                <a:solidFill>
                  <a:srgbClr val="0070C0"/>
                </a:solidFill>
                <a:effectLst/>
                <a:latin typeface="+mj-lt"/>
                <a:ea typeface="Times New Roman" panose="02020603050405020304" pitchFamily="18" charset="0"/>
                <a:cs typeface="Calibri" panose="020F0502020204030204" pitchFamily="34" charset="0"/>
              </a:rPr>
              <a:t>nken met gezinsondersteuning, jeugdhulp, ondersteuning van personen met een beperking (perinatale zorgtrajecten, …)</a:t>
            </a:r>
          </a:p>
          <a:p>
            <a:pPr marL="0" marR="0" lvl="0" indent="0" algn="l" defTabSz="914400" rtl="0" eaLnBrk="0" fontAlgn="base" latinLnBrk="0" hangingPunct="0">
              <a:lnSpc>
                <a:spcPct val="100000"/>
              </a:lnSpc>
              <a:spcBef>
                <a:spcPct val="0"/>
              </a:spcBef>
              <a:spcAft>
                <a:spcPct val="0"/>
              </a:spcAft>
              <a:buClrTx/>
              <a:buSzTx/>
              <a:buFontTx/>
              <a:buNone/>
              <a:tabLst/>
            </a:pPr>
            <a:endParaRPr lang="nl-BE" altLang="nl-BE" sz="2600" dirty="0">
              <a:solidFill>
                <a:srgbClr val="0070C0"/>
              </a:solidFill>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2600" b="0" i="0" u="none" strike="noStrike" cap="none" normalizeH="0" baseline="0" dirty="0">
                <a:ln>
                  <a:noFill/>
                </a:ln>
                <a:solidFill>
                  <a:srgbClr val="0070C0"/>
                </a:solidFill>
                <a:effectLst/>
                <a:latin typeface="+mj-lt"/>
                <a:ea typeface="Times New Roman" panose="02020603050405020304" pitchFamily="18" charset="0"/>
                <a:cs typeface="Calibri" panose="020F0502020204030204" pitchFamily="34" charset="0"/>
              </a:rPr>
              <a:t>Gedeelde visie op vroegtijdige zorgplanning </a:t>
            </a:r>
          </a:p>
          <a:p>
            <a:pPr marL="0" marR="0" lvl="0" indent="0" algn="l" defTabSz="914400" rtl="0" eaLnBrk="0" fontAlgn="base" latinLnBrk="0" hangingPunct="0">
              <a:lnSpc>
                <a:spcPct val="100000"/>
              </a:lnSpc>
              <a:spcBef>
                <a:spcPct val="0"/>
              </a:spcBef>
              <a:spcAft>
                <a:spcPct val="0"/>
              </a:spcAft>
              <a:buClrTx/>
              <a:buSzTx/>
              <a:buFontTx/>
              <a:buNone/>
              <a:tabLst/>
            </a:pPr>
            <a:endParaRPr lang="nl-BE" altLang="nl-BE" sz="2600" dirty="0">
              <a:solidFill>
                <a:srgbClr val="0070C0"/>
              </a:solidFill>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2600" b="0" i="0" u="none" strike="noStrike" cap="none" normalizeH="0" baseline="0" dirty="0">
                <a:ln>
                  <a:noFill/>
                </a:ln>
                <a:solidFill>
                  <a:srgbClr val="0070C0"/>
                </a:solidFill>
                <a:effectLst/>
                <a:latin typeface="+mj-lt"/>
                <a:ea typeface="Times New Roman" panose="02020603050405020304" pitchFamily="18" charset="0"/>
                <a:cs typeface="Calibri" panose="020F0502020204030204" pitchFamily="34" charset="0"/>
              </a:rPr>
              <a:t>Sterk ambulantiseren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2600" b="0" i="0" u="none" strike="noStrike" cap="none" normalizeH="0" baseline="0" dirty="0">
              <a:ln>
                <a:noFill/>
              </a:ln>
              <a:solidFill>
                <a:srgbClr val="0070C0"/>
              </a:solidFill>
              <a:effectLst/>
              <a:latin typeface="+mj-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nl-BE" altLang="nl-BE" sz="2600" dirty="0">
                <a:solidFill>
                  <a:srgbClr val="0070C0"/>
                </a:solidFill>
                <a:latin typeface="+mj-lt"/>
                <a:cs typeface="Calibri" panose="020F0502020204030204" pitchFamily="34" charset="0"/>
              </a:rPr>
              <a:t>Investeren in gezondheidsvaardigheden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2600" b="0" i="0" u="none" strike="noStrike" cap="none" normalizeH="0" baseline="0" dirty="0">
              <a:ln>
                <a:noFill/>
              </a:ln>
              <a:solidFill>
                <a:schemeClr val="tx1"/>
              </a:solidFill>
              <a:effectLst/>
              <a:latin typeface="+mj-lt"/>
            </a:endParaRPr>
          </a:p>
          <a:p>
            <a:endParaRPr lang="nl-BE" dirty="0"/>
          </a:p>
        </p:txBody>
      </p:sp>
      <p:sp>
        <p:nvSpPr>
          <p:cNvPr id="4" name="Tijdelijke aanduiding voor tekst 3">
            <a:extLst>
              <a:ext uri="{FF2B5EF4-FFF2-40B4-BE49-F238E27FC236}">
                <a16:creationId xmlns:a16="http://schemas.microsoft.com/office/drawing/2014/main" id="{B3496DAD-F5E0-4515-FA78-70EAD7CFD768}"/>
              </a:ext>
            </a:extLst>
          </p:cNvPr>
          <p:cNvSpPr>
            <a:spLocks noGrp="1"/>
          </p:cNvSpPr>
          <p:nvPr>
            <p:ph type="body" sz="quarter" idx="21"/>
          </p:nvPr>
        </p:nvSpPr>
        <p:spPr/>
        <p:txBody>
          <a:bodyPr>
            <a:normAutofit fontScale="92500" lnSpcReduction="20000"/>
          </a:bodyPr>
          <a:lstStyle/>
          <a:p>
            <a:pPr>
              <a:buFontTx/>
              <a:buChar char="-"/>
            </a:pPr>
            <a:r>
              <a:rPr lang="nl-BE" dirty="0">
                <a:solidFill>
                  <a:srgbClr val="00B050"/>
                </a:solidFill>
              </a:rPr>
              <a:t>Gericht op lokale bevolking</a:t>
            </a:r>
          </a:p>
          <a:p>
            <a:pPr>
              <a:buFontTx/>
              <a:buChar char="-"/>
            </a:pPr>
            <a:r>
              <a:rPr lang="nl-BE" dirty="0">
                <a:solidFill>
                  <a:srgbClr val="00B050"/>
                </a:solidFill>
              </a:rPr>
              <a:t>Lokale betrokkenheid verankerd in governance</a:t>
            </a:r>
          </a:p>
          <a:p>
            <a:pPr>
              <a:buFontTx/>
              <a:buChar char="-"/>
            </a:pPr>
            <a:r>
              <a:rPr lang="nl-BE" dirty="0">
                <a:solidFill>
                  <a:srgbClr val="00B050"/>
                </a:solidFill>
              </a:rPr>
              <a:t>Aanwezigheid basisspecialismen </a:t>
            </a:r>
          </a:p>
          <a:p>
            <a:pPr>
              <a:buFontTx/>
              <a:buChar char="-"/>
            </a:pPr>
            <a:r>
              <a:rPr lang="nl-BE" dirty="0">
                <a:solidFill>
                  <a:srgbClr val="00B050"/>
                </a:solidFill>
              </a:rPr>
              <a:t>Nauwe contacten met eerste lijn (huisartsen) en lokale besturen</a:t>
            </a:r>
          </a:p>
          <a:p>
            <a:pPr>
              <a:buFontTx/>
              <a:buChar char="-"/>
            </a:pPr>
            <a:r>
              <a:rPr lang="nl-BE" dirty="0">
                <a:solidFill>
                  <a:srgbClr val="00B050"/>
                </a:solidFill>
              </a:rPr>
              <a:t>Campus gedeeld met anderen (ggz, wachtpost huiartsen, sociaal werk….)</a:t>
            </a:r>
          </a:p>
        </p:txBody>
      </p:sp>
    </p:spTree>
    <p:extLst>
      <p:ext uri="{BB962C8B-B14F-4D97-AF65-F5344CB8AC3E}">
        <p14:creationId xmlns:p14="http://schemas.microsoft.com/office/powerpoint/2010/main" val="337719109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500F8-CA56-D5ED-A774-89237B640BA6}"/>
              </a:ext>
            </a:extLst>
          </p:cNvPr>
          <p:cNvSpPr>
            <a:spLocks noGrp="1"/>
          </p:cNvSpPr>
          <p:nvPr>
            <p:ph type="title"/>
          </p:nvPr>
        </p:nvSpPr>
        <p:spPr>
          <a:xfrm>
            <a:off x="838200" y="1850570"/>
            <a:ext cx="10515600" cy="3004459"/>
          </a:xfrm>
        </p:spPr>
        <p:txBody>
          <a:bodyPr>
            <a:normAutofit fontScale="90000"/>
          </a:bodyPr>
          <a:lstStyle/>
          <a:p>
            <a:r>
              <a:rPr lang="nl-BE" sz="3600" dirty="0">
                <a:solidFill>
                  <a:srgbClr val="7030A0"/>
                </a:solidFill>
              </a:rPr>
              <a:t>- Performante ict die gegevensdeling faciliteert</a:t>
            </a:r>
            <a:br>
              <a:rPr lang="nl-BE" sz="3600" dirty="0">
                <a:solidFill>
                  <a:srgbClr val="7030A0"/>
                </a:solidFill>
              </a:rPr>
            </a:br>
            <a:r>
              <a:rPr lang="nl-BE" sz="3600" dirty="0">
                <a:solidFill>
                  <a:srgbClr val="7030A0"/>
                </a:solidFill>
              </a:rPr>
              <a:t>- Goede afspraken over samenwerking mbt supra regionale zorgopdrachten</a:t>
            </a:r>
            <a:br>
              <a:rPr lang="nl-BE" sz="3600" dirty="0">
                <a:solidFill>
                  <a:srgbClr val="7030A0"/>
                </a:solidFill>
              </a:rPr>
            </a:br>
            <a:r>
              <a:rPr lang="nl-BE" sz="3600" dirty="0">
                <a:solidFill>
                  <a:srgbClr val="7030A0"/>
                </a:solidFill>
              </a:rPr>
              <a:t>- Maximale schaal en efficiëntie in back office (medische) diensten</a:t>
            </a:r>
            <a:br>
              <a:rPr lang="nl-BE" sz="3600" dirty="0">
                <a:solidFill>
                  <a:srgbClr val="7030A0"/>
                </a:solidFill>
              </a:rPr>
            </a:br>
            <a:r>
              <a:rPr lang="nl-BE" sz="3600" dirty="0">
                <a:solidFill>
                  <a:srgbClr val="7030A0"/>
                </a:solidFill>
              </a:rPr>
              <a:t>- Actief in trends als thuishopitalisatie, afstandszorg, ….</a:t>
            </a:r>
            <a:br>
              <a:rPr lang="nl-BE" sz="3600" dirty="0">
                <a:solidFill>
                  <a:srgbClr val="7030A0"/>
                </a:solidFill>
              </a:rPr>
            </a:br>
            <a:r>
              <a:rPr lang="nl-BE" sz="3600" dirty="0">
                <a:solidFill>
                  <a:srgbClr val="7030A0"/>
                </a:solidFill>
              </a:rPr>
              <a:t>- Sterke community van medewerkers en artsen met gedeeld holistisch mensbeeld, bewustzijn van eigen specifieke missie in lokale eco systeem</a:t>
            </a:r>
            <a:br>
              <a:rPr lang="nl-BE" sz="3600" dirty="0">
                <a:solidFill>
                  <a:srgbClr val="7030A0"/>
                </a:solidFill>
              </a:rPr>
            </a:br>
            <a:r>
              <a:rPr lang="nl-BE" sz="3600" dirty="0">
                <a:solidFill>
                  <a:srgbClr val="7030A0"/>
                </a:solidFill>
              </a:rPr>
              <a:t>- Betrokkenheid ervaringsdeskundigheid organiseren</a:t>
            </a:r>
            <a:br>
              <a:rPr lang="nl-BE" sz="3600" dirty="0">
                <a:solidFill>
                  <a:srgbClr val="7030A0"/>
                </a:solidFill>
              </a:rPr>
            </a:br>
            <a:r>
              <a:rPr lang="nl-BE" sz="3600" dirty="0">
                <a:solidFill>
                  <a:srgbClr val="7030A0"/>
                </a:solidFill>
              </a:rPr>
              <a:t>- Breed in de organisatie geriatrische en psychiatrische competenties</a:t>
            </a:r>
            <a:br>
              <a:rPr lang="nl-BE" sz="3600" dirty="0">
                <a:solidFill>
                  <a:srgbClr val="7030A0"/>
                </a:solidFill>
              </a:rPr>
            </a:br>
            <a:br>
              <a:rPr lang="nl-BE" sz="3600" dirty="0"/>
            </a:br>
            <a:r>
              <a:rPr lang="nl-BE" sz="3600" dirty="0"/>
              <a:t>-</a:t>
            </a:r>
            <a:br>
              <a:rPr lang="nl-BE" dirty="0"/>
            </a:br>
            <a:br>
              <a:rPr lang="nl-BE" dirty="0"/>
            </a:br>
            <a:endParaRPr lang="nl-BE" dirty="0"/>
          </a:p>
        </p:txBody>
      </p:sp>
      <p:pic>
        <p:nvPicPr>
          <p:cNvPr id="4" name="Picture 2" descr="Cross the line | Beleidsdag Broeders van Liefde 02 03 2023 by Lieven Claeys  - Issuu">
            <a:extLst>
              <a:ext uri="{FF2B5EF4-FFF2-40B4-BE49-F238E27FC236}">
                <a16:creationId xmlns:a16="http://schemas.microsoft.com/office/drawing/2014/main" id="{945E35CA-33C8-0247-1A7C-F72EDCE90C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935"/>
          <a:stretch/>
        </p:blipFill>
        <p:spPr bwMode="auto">
          <a:xfrm>
            <a:off x="87085" y="5067301"/>
            <a:ext cx="12017830" cy="3581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22452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B4E1B965-CD27-CE9B-AEBF-0A345DC1585E}"/>
              </a:ext>
            </a:extLst>
          </p:cNvPr>
          <p:cNvSpPr txBox="1"/>
          <p:nvPr/>
        </p:nvSpPr>
        <p:spPr>
          <a:xfrm>
            <a:off x="1099459" y="457201"/>
            <a:ext cx="10602684" cy="111107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BE" sz="3600" b="1" dirty="0">
                <a:solidFill>
                  <a:schemeClr val="accent2">
                    <a:lumMod val="75000"/>
                  </a:schemeClr>
                </a:solidFill>
              </a:rPr>
              <a:t>Het woonzorgcentrum als zorg en leefgemeenschap</a:t>
            </a:r>
          </a:p>
          <a:p>
            <a:pPr marL="571500" indent="-571500">
              <a:buFontTx/>
              <a:buChar char="-"/>
            </a:pPr>
            <a:r>
              <a:rPr lang="nl-NL" sz="3200" dirty="0"/>
              <a:t>Het woonzorgcentrum van de toekomst is ‘geïntegreerd in de samenleving’ (concept woonzorgzone)</a:t>
            </a:r>
            <a:endParaRPr lang="nl-BE" sz="3200" dirty="0">
              <a:solidFill>
                <a:schemeClr val="tx1"/>
              </a:solidFill>
            </a:endParaRPr>
          </a:p>
          <a:p>
            <a:pPr marL="571500" indent="-571500">
              <a:buFontTx/>
              <a:buChar char="-"/>
            </a:pPr>
            <a:r>
              <a:rPr lang="nl-BE" sz="3200" dirty="0">
                <a:solidFill>
                  <a:schemeClr val="tx1"/>
                </a:solidFill>
              </a:rPr>
              <a:t>Actieve samenwerking met (outreachende) geriatrie in zkh</a:t>
            </a:r>
          </a:p>
          <a:p>
            <a:pPr marL="571500" indent="-571500">
              <a:buFontTx/>
              <a:buChar char="-"/>
            </a:pPr>
            <a:r>
              <a:rPr lang="nl-BE" sz="3200" dirty="0">
                <a:solidFill>
                  <a:schemeClr val="tx1"/>
                </a:solidFill>
              </a:rPr>
              <a:t>Care als volwaardige medische competentie ( geriatrie, reva, palliatie, mondzorg, ggz, preventie, dementie geneesmiddelenbeleid, …)</a:t>
            </a:r>
          </a:p>
          <a:p>
            <a:pPr marL="571500" indent="-571500">
              <a:buFontTx/>
              <a:buChar char="-"/>
            </a:pPr>
            <a:r>
              <a:rPr lang="nl-BE" sz="3200" dirty="0">
                <a:solidFill>
                  <a:schemeClr val="tx1"/>
                </a:solidFill>
              </a:rPr>
              <a:t>Werken met multidisciplinaire teams</a:t>
            </a:r>
          </a:p>
          <a:p>
            <a:pPr marL="571500" indent="-571500">
              <a:buFontTx/>
              <a:buChar char="-"/>
            </a:pPr>
            <a:r>
              <a:rPr lang="nl-BE" sz="3200" dirty="0">
                <a:solidFill>
                  <a:schemeClr val="tx1"/>
                </a:solidFill>
              </a:rPr>
              <a:t>Samenwerken met eerstelijnsactoren</a:t>
            </a:r>
          </a:p>
          <a:p>
            <a:pPr marL="571500" indent="-571500">
              <a:buFontTx/>
              <a:buChar char="-"/>
            </a:pPr>
            <a:r>
              <a:rPr lang="nl-BE" sz="3200" dirty="0">
                <a:solidFill>
                  <a:schemeClr val="tx1"/>
                </a:solidFill>
              </a:rPr>
              <a:t>Samenloop ouderenzorg en ondersteuning personen met een beperking </a:t>
            </a:r>
          </a:p>
          <a:p>
            <a:pPr marL="571500" indent="-571500">
              <a:buFontTx/>
              <a:buChar char="-"/>
            </a:pPr>
            <a:endParaRPr lang="nl-BE" sz="3200" dirty="0">
              <a:solidFill>
                <a:schemeClr val="tx1"/>
              </a:solidFill>
            </a:endParaRPr>
          </a:p>
          <a:p>
            <a:pPr marL="571500" indent="-571500">
              <a:buFontTx/>
              <a:buChar char="-"/>
            </a:pPr>
            <a:endParaRPr lang="nl-BE" sz="3200" dirty="0">
              <a:solidFill>
                <a:schemeClr val="tx1"/>
              </a:solidFill>
            </a:endParaRPr>
          </a:p>
          <a:p>
            <a:pPr marL="571500" indent="-571500">
              <a:buFontTx/>
              <a:buChar char="-"/>
            </a:pPr>
            <a:endParaRPr lang="nl-BE" sz="3200" dirty="0">
              <a:solidFill>
                <a:schemeClr val="tx1"/>
              </a:solidFill>
            </a:endParaRPr>
          </a:p>
          <a:p>
            <a:pPr marL="571500" indent="-571500">
              <a:buFontTx/>
              <a:buChar char="-"/>
            </a:pPr>
            <a:endParaRPr lang="nl-BE" sz="3600" b="1" dirty="0">
              <a:solidFill>
                <a:schemeClr val="tx1"/>
              </a:solidFill>
            </a:endParaRPr>
          </a:p>
          <a:p>
            <a:endParaRPr lang="nl-BE" sz="3600" b="1" dirty="0">
              <a:solidFill>
                <a:schemeClr val="accent2">
                  <a:lumMod val="75000"/>
                </a:schemeClr>
              </a:solidFill>
            </a:endParaRPr>
          </a:p>
          <a:p>
            <a:endParaRPr lang="nl-BE" sz="3200" b="1" dirty="0">
              <a:solidFill>
                <a:schemeClr val="accent2">
                  <a:lumMod val="75000"/>
                </a:schemeClr>
              </a:solidFill>
            </a:endParaRPr>
          </a:p>
          <a:p>
            <a:endParaRPr lang="nl-BE" sz="3200" b="1" dirty="0">
              <a:solidFill>
                <a:schemeClr val="accent2">
                  <a:lumMod val="75000"/>
                </a:schemeClr>
              </a:solidFill>
            </a:endParaRPr>
          </a:p>
          <a:p>
            <a:endParaRPr lang="nl-BE" sz="3200" b="1" dirty="0">
              <a:solidFill>
                <a:schemeClr val="accent2">
                  <a:lumMod val="75000"/>
                </a:schemeClr>
              </a:solidFill>
            </a:endParaRPr>
          </a:p>
          <a:p>
            <a:endParaRPr lang="nl-BE" sz="3200" b="1" dirty="0">
              <a:solidFill>
                <a:schemeClr val="accent2">
                  <a:lumMod val="75000"/>
                </a:schemeClr>
              </a:solidFill>
            </a:endParaRPr>
          </a:p>
          <a:p>
            <a:endParaRPr lang="nl-BE" sz="3200" b="1" dirty="0">
              <a:solidFill>
                <a:schemeClr val="accent2">
                  <a:lumMod val="75000"/>
                </a:schemeClr>
              </a:solidFill>
            </a:endParaRPr>
          </a:p>
          <a:p>
            <a:endParaRPr lang="nl-BE" sz="3200" b="1" dirty="0">
              <a:solidFill>
                <a:schemeClr val="accent2">
                  <a:lumMod val="75000"/>
                </a:schemeClr>
              </a:solidFill>
            </a:endParaRPr>
          </a:p>
        </p:txBody>
      </p:sp>
    </p:spTree>
    <p:extLst>
      <p:ext uri="{BB962C8B-B14F-4D97-AF65-F5344CB8AC3E}">
        <p14:creationId xmlns:p14="http://schemas.microsoft.com/office/powerpoint/2010/main" val="224104853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A6C6E6D-1DAF-1D04-7C95-DB3068BEE58F}"/>
              </a:ext>
            </a:extLst>
          </p:cNvPr>
          <p:cNvSpPr txBox="1"/>
          <p:nvPr/>
        </p:nvSpPr>
        <p:spPr>
          <a:xfrm>
            <a:off x="1197429" y="903514"/>
            <a:ext cx="7913914" cy="35394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0" indent="-571500">
              <a:buFontTx/>
              <a:buChar char="-"/>
            </a:pPr>
            <a:r>
              <a:rPr lang="nl-BE" sz="3200" dirty="0">
                <a:solidFill>
                  <a:schemeClr val="tx1"/>
                </a:solidFill>
              </a:rPr>
              <a:t>Actief benutten bewonersdossier</a:t>
            </a:r>
          </a:p>
          <a:p>
            <a:pPr marL="571500" indent="-571500">
              <a:buFontTx/>
              <a:buChar char="-"/>
            </a:pPr>
            <a:r>
              <a:rPr lang="nl-BE" sz="3200" dirty="0">
                <a:solidFill>
                  <a:schemeClr val="tx1"/>
                </a:solidFill>
              </a:rPr>
              <a:t>Investeren in  vraagverheldering, </a:t>
            </a:r>
          </a:p>
          <a:p>
            <a:pPr marL="571500" indent="-571500">
              <a:buFontTx/>
              <a:buChar char="-"/>
            </a:pPr>
            <a:r>
              <a:rPr lang="nl-BE" sz="3200" dirty="0">
                <a:solidFill>
                  <a:schemeClr val="tx1"/>
                </a:solidFill>
              </a:rPr>
              <a:t>Code goed bestuur met participatie bewoners, familie, lokale stakeholders</a:t>
            </a:r>
          </a:p>
          <a:p>
            <a:pPr marL="571500" indent="-571500">
              <a:buFontTx/>
              <a:buChar char="-"/>
            </a:pPr>
            <a:r>
              <a:rPr lang="nl-BE" sz="3200" dirty="0">
                <a:solidFill>
                  <a:schemeClr val="tx1"/>
                </a:solidFill>
              </a:rPr>
              <a:t>Participeren aan de zorgraad</a:t>
            </a:r>
          </a:p>
          <a:p>
            <a:pPr marL="571500" indent="-571500">
              <a:buFontTx/>
              <a:buChar char="-"/>
            </a:pPr>
            <a:r>
              <a:rPr lang="nl-BE" sz="3200" dirty="0">
                <a:solidFill>
                  <a:schemeClr val="tx1"/>
                </a:solidFill>
              </a:rPr>
              <a:t>Kleinschalig en zoveel mogelijk genormaliseerd wonen</a:t>
            </a:r>
          </a:p>
        </p:txBody>
      </p:sp>
    </p:spTree>
    <p:extLst>
      <p:ext uri="{BB962C8B-B14F-4D97-AF65-F5344CB8AC3E}">
        <p14:creationId xmlns:p14="http://schemas.microsoft.com/office/powerpoint/2010/main" val="28626397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01C88F4E-432E-4AB9-EB8A-466377B60D03}"/>
              </a:ext>
            </a:extLst>
          </p:cNvPr>
          <p:cNvSpPr txBox="1"/>
          <p:nvPr/>
        </p:nvSpPr>
        <p:spPr>
          <a:xfrm>
            <a:off x="903514" y="337384"/>
            <a:ext cx="10384971" cy="6516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Aft>
                <a:spcPts val="800"/>
              </a:spcAft>
            </a:pPr>
            <a:r>
              <a:rPr lang="nl-BE" sz="3200" b="1" kern="0" dirty="0">
                <a:solidFill>
                  <a:schemeClr val="accent2">
                    <a:lumMod val="75000"/>
                  </a:schemeClr>
                </a:solidFill>
                <a:effectLst/>
                <a:latin typeface="Open Sans" panose="020B0606030504020204" pitchFamily="34" charset="0"/>
                <a:ea typeface="Times New Roman" panose="02020603050405020304" pitchFamily="18" charset="0"/>
                <a:cs typeface="Times New Roman" panose="02020603050405020304" pitchFamily="18" charset="0"/>
              </a:rPr>
              <a:t>Een nieuw organisatie -en financieringsmodel huisartsen (new deal)</a:t>
            </a:r>
            <a:endParaRPr lang="nl-BE" sz="2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800"/>
              </a:lnSpc>
              <a:spcAft>
                <a:spcPts val="800"/>
              </a:spcAft>
              <a:buSzPts val="1000"/>
              <a:buFont typeface="Symbol" panose="05050102010706020507" pitchFamily="18" charset="2"/>
              <a:buChar char=""/>
              <a:tabLst>
                <a:tab pos="457200" algn="l"/>
              </a:tabLst>
            </a:pPr>
            <a:endParaRPr lang="nl-BE" sz="1800" b="1" kern="0" dirty="0">
              <a:solidFill>
                <a:srgbClr val="2D3235"/>
              </a:solidFill>
              <a:effectLst/>
              <a:latin typeface="Open Sans" panose="020B0606030504020204" pitchFamily="34" charset="0"/>
              <a:ea typeface="Times New Roman" panose="02020603050405020304" pitchFamily="18" charset="0"/>
              <a:cs typeface="Times New Roman" panose="02020603050405020304" pitchFamily="18" charset="0"/>
            </a:endParaRPr>
          </a:p>
          <a:p>
            <a:pPr lvl="0">
              <a:lnSpc>
                <a:spcPts val="1800"/>
              </a:lnSpc>
              <a:spcAft>
                <a:spcPts val="800"/>
              </a:spcAft>
              <a:buSzPts val="1000"/>
              <a:tabLst>
                <a:tab pos="457200" algn="l"/>
              </a:tabLst>
            </a:pPr>
            <a:r>
              <a:rPr lang="nl-BE" sz="2000" b="1" kern="0" dirty="0">
                <a:solidFill>
                  <a:srgbClr val="2D3235"/>
                </a:solidFill>
                <a:effectLst/>
                <a:latin typeface="Open Sans" panose="020B0606030504020204" pitchFamily="34" charset="0"/>
                <a:ea typeface="Times New Roman" panose="02020603050405020304" pitchFamily="18" charset="0"/>
                <a:cs typeface="Times New Roman" panose="02020603050405020304" pitchFamily="18" charset="0"/>
              </a:rPr>
              <a:t>per verstrekking</a:t>
            </a:r>
            <a:r>
              <a:rPr lang="nl-BE" sz="2000" kern="0" dirty="0">
                <a:solidFill>
                  <a:srgbClr val="2D3235"/>
                </a:solidFill>
                <a:effectLst/>
                <a:latin typeface="Open Sans" panose="020B0606030504020204" pitchFamily="34" charset="0"/>
                <a:ea typeface="Times New Roman" panose="02020603050405020304" pitchFamily="18" charset="0"/>
                <a:cs typeface="Times New Roman" panose="02020603050405020304" pitchFamily="18" charset="0"/>
              </a:rPr>
              <a:t> (raadplegingen, bezoeken en technische handelingen)</a:t>
            </a:r>
          </a:p>
          <a:p>
            <a:pPr lvl="0">
              <a:lnSpc>
                <a:spcPts val="1800"/>
              </a:lnSpc>
              <a:spcAft>
                <a:spcPts val="800"/>
              </a:spcAft>
              <a:buSzPts val="1000"/>
              <a:tabLst>
                <a:tab pos="457200" algn="l"/>
              </a:tabLst>
            </a:pPr>
            <a:endParaRPr lang="nl-BE" sz="2000" kern="100" dirty="0">
              <a:solidFill>
                <a:srgbClr val="2D3235"/>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ts val="1800"/>
              </a:lnSpc>
              <a:spcAft>
                <a:spcPts val="800"/>
              </a:spcAft>
              <a:buSzPts val="1000"/>
              <a:tabLst>
                <a:tab pos="457200" algn="l"/>
              </a:tabLst>
            </a:pPr>
            <a:r>
              <a:rPr lang="nl-BE" sz="2000" b="1" kern="100" dirty="0">
                <a:solidFill>
                  <a:srgbClr val="2D3235"/>
                </a:solidFill>
                <a:latin typeface="Calibri" panose="020F0502020204030204" pitchFamily="34" charset="0"/>
                <a:ea typeface="Calibri" panose="020F0502020204030204" pitchFamily="34" charset="0"/>
                <a:cs typeface="Times New Roman" panose="02020603050405020304" pitchFamily="18" charset="0"/>
              </a:rPr>
              <a:t>e</a:t>
            </a:r>
            <a:r>
              <a:rPr lang="nl-BE" sz="2000" b="1" kern="0" dirty="0">
                <a:solidFill>
                  <a:srgbClr val="2D3235"/>
                </a:solidFill>
                <a:effectLst/>
                <a:latin typeface="Open Sans" panose="020B0606030504020204" pitchFamily="34" charset="0"/>
                <a:ea typeface="Times New Roman" panose="02020603050405020304" pitchFamily="18" charset="0"/>
              </a:rPr>
              <a:t>en forfaitaire en gewogen financiering PER PATIËNT</a:t>
            </a:r>
            <a:r>
              <a:rPr lang="nl-BE" sz="2000" kern="0" dirty="0">
                <a:solidFill>
                  <a:srgbClr val="2D3235"/>
                </a:solidFill>
                <a:effectLst/>
                <a:latin typeface="Open Sans" panose="020B0606030504020204" pitchFamily="34" charset="0"/>
                <a:ea typeface="Times New Roman" panose="02020603050405020304" pitchFamily="18" charset="0"/>
              </a:rPr>
              <a:t> met een  vaste therapeutische relatie  vergelijkbaar met GMD (  capitatiefinanciering)</a:t>
            </a:r>
          </a:p>
          <a:p>
            <a:pPr lvl="0">
              <a:lnSpc>
                <a:spcPts val="1800"/>
              </a:lnSpc>
              <a:spcAft>
                <a:spcPts val="800"/>
              </a:spcAft>
              <a:buSzPts val="1000"/>
              <a:tabLst>
                <a:tab pos="457200" algn="l"/>
              </a:tabLst>
            </a:pPr>
            <a:br>
              <a:rPr lang="nl-BE" sz="2000" kern="0" dirty="0">
                <a:solidFill>
                  <a:srgbClr val="2D3235"/>
                </a:solidFill>
                <a:effectLst/>
                <a:latin typeface="Open Sans" panose="020B0606030504020204" pitchFamily="34" charset="0"/>
                <a:ea typeface="Times New Roman" panose="02020603050405020304" pitchFamily="18" charset="0"/>
              </a:rPr>
            </a:br>
            <a:r>
              <a:rPr lang="nl-BE" sz="2000" kern="0" dirty="0">
                <a:solidFill>
                  <a:srgbClr val="2D3235"/>
                </a:solidFill>
                <a:effectLst/>
                <a:latin typeface="Open Sans" panose="020B0606030504020204" pitchFamily="34" charset="0"/>
                <a:ea typeface="Times New Roman" panose="02020603050405020304" pitchFamily="18" charset="0"/>
              </a:rPr>
              <a:t>een </a:t>
            </a:r>
            <a:r>
              <a:rPr lang="nl-BE" sz="2000" b="1" kern="0" dirty="0">
                <a:solidFill>
                  <a:srgbClr val="2D3235"/>
                </a:solidFill>
                <a:effectLst/>
                <a:latin typeface="Open Sans" panose="020B0606030504020204" pitchFamily="34" charset="0"/>
                <a:ea typeface="Times New Roman" panose="02020603050405020304" pitchFamily="18" charset="0"/>
              </a:rPr>
              <a:t>premiefinanciering</a:t>
            </a:r>
            <a:r>
              <a:rPr lang="nl-BE" sz="2000" kern="0" dirty="0">
                <a:solidFill>
                  <a:srgbClr val="2D3235"/>
                </a:solidFill>
                <a:effectLst/>
                <a:latin typeface="Open Sans" panose="020B0606030504020204" pitchFamily="34" charset="0"/>
                <a:ea typeface="Times New Roman" panose="02020603050405020304" pitchFamily="18" charset="0"/>
              </a:rPr>
              <a:t> voor de praktijk te voorzien, die moet inzetten op kwaliteit, ondersteuning, beschikbaarheid en samenwerking.</a:t>
            </a:r>
          </a:p>
          <a:p>
            <a:pPr lvl="0">
              <a:lnSpc>
                <a:spcPts val="1800"/>
              </a:lnSpc>
              <a:spcAft>
                <a:spcPts val="800"/>
              </a:spcAft>
              <a:buSzPts val="1000"/>
              <a:tabLst>
                <a:tab pos="457200" algn="l"/>
              </a:tabLst>
            </a:pPr>
            <a:endParaRPr lang="nl-BE" sz="32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lvl="0">
              <a:lnSpc>
                <a:spcPts val="1800"/>
              </a:lnSpc>
              <a:spcAft>
                <a:spcPts val="800"/>
              </a:spcAft>
              <a:buSzPts val="1000"/>
              <a:tabLst>
                <a:tab pos="457200" algn="l"/>
              </a:tabLst>
            </a:pPr>
            <a:endParaRPr lang="nl-BE" sz="32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lvl="0">
              <a:lnSpc>
                <a:spcPts val="1800"/>
              </a:lnSpc>
              <a:spcAft>
                <a:spcPts val="800"/>
              </a:spcAft>
              <a:buSzPts val="1000"/>
              <a:tabLst>
                <a:tab pos="457200" algn="l"/>
              </a:tabLst>
            </a:pPr>
            <a:r>
              <a:rPr lang="nl-NL" sz="32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Oproep pilootprojecten brede</a:t>
            </a:r>
          </a:p>
          <a:p>
            <a:pPr lvl="0">
              <a:lnSpc>
                <a:spcPts val="1800"/>
              </a:lnSpc>
              <a:spcAft>
                <a:spcPts val="800"/>
              </a:spcAft>
              <a:buSzPts val="1000"/>
              <a:tabLst>
                <a:tab pos="457200" algn="l"/>
              </a:tabLst>
            </a:pPr>
            <a:endParaRPr lang="nl-NL" sz="32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lvl="0">
              <a:lnSpc>
                <a:spcPts val="1800"/>
              </a:lnSpc>
              <a:spcAft>
                <a:spcPts val="800"/>
              </a:spcAft>
              <a:buSzPts val="1000"/>
              <a:tabLst>
                <a:tab pos="457200" algn="l"/>
              </a:tabLst>
            </a:pPr>
            <a:r>
              <a:rPr lang="nl-NL" sz="32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eerstelijnspraktijken  </a:t>
            </a:r>
            <a:endParaRPr lang="nl-BE" sz="32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lvl="0">
              <a:lnSpc>
                <a:spcPts val="1800"/>
              </a:lnSpc>
              <a:spcAft>
                <a:spcPts val="800"/>
              </a:spcAft>
              <a:buSzPts val="1000"/>
              <a:tabLst>
                <a:tab pos="457200" algn="l"/>
              </a:tabLst>
            </a:pPr>
            <a:endParaRPr lang="nl-BE" sz="3200" b="1" dirty="0">
              <a:solidFill>
                <a:schemeClr val="accent2">
                  <a:lumMod val="75000"/>
                </a:schemeClr>
              </a:solidFill>
              <a:latin typeface="Open Sans" panose="020B0606030504020204" pitchFamily="34" charset="0"/>
            </a:endParaRPr>
          </a:p>
          <a:p>
            <a:pPr lvl="0">
              <a:lnSpc>
                <a:spcPts val="1800"/>
              </a:lnSpc>
              <a:spcAft>
                <a:spcPts val="800"/>
              </a:spcAft>
              <a:buSzPts val="1000"/>
              <a:tabLst>
                <a:tab pos="457200" algn="l"/>
              </a:tabLst>
            </a:pPr>
            <a:endParaRPr lang="nl-BE" sz="3200" b="1" dirty="0">
              <a:solidFill>
                <a:schemeClr val="accent2">
                  <a:lumMod val="75000"/>
                </a:schemeClr>
              </a:solidFill>
              <a:latin typeface="Open Sans" panose="020B0606030504020204" pitchFamily="34" charset="0"/>
            </a:endParaRPr>
          </a:p>
          <a:p>
            <a:pPr lvl="0">
              <a:lnSpc>
                <a:spcPts val="1800"/>
              </a:lnSpc>
              <a:spcAft>
                <a:spcPts val="800"/>
              </a:spcAft>
              <a:buSzPts val="1000"/>
              <a:tabLst>
                <a:tab pos="457200" algn="l"/>
              </a:tabLst>
            </a:pPr>
            <a:endParaRPr lang="nl-BE" sz="2000" dirty="0">
              <a:solidFill>
                <a:srgbClr val="2D3235"/>
              </a:solidFill>
              <a:latin typeface="Open Sans" panose="020B0606030504020204" pitchFamily="34" charset="0"/>
            </a:endParaRPr>
          </a:p>
          <a:p>
            <a:pPr lvl="0">
              <a:lnSpc>
                <a:spcPts val="1800"/>
              </a:lnSpc>
              <a:spcAft>
                <a:spcPts val="800"/>
              </a:spcAft>
              <a:buSzPts val="1000"/>
              <a:tabLst>
                <a:tab pos="457200" algn="l"/>
              </a:tabLst>
            </a:pPr>
            <a:endParaRPr lang="nl-BE" sz="2000" dirty="0"/>
          </a:p>
        </p:txBody>
      </p:sp>
    </p:spTree>
    <p:extLst>
      <p:ext uri="{BB962C8B-B14F-4D97-AF65-F5344CB8AC3E}">
        <p14:creationId xmlns:p14="http://schemas.microsoft.com/office/powerpoint/2010/main" val="323493597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3FC3BC-9273-86CA-A312-FC81C54DECC5}"/>
              </a:ext>
            </a:extLst>
          </p:cNvPr>
          <p:cNvSpPr>
            <a:spLocks noGrp="1"/>
          </p:cNvSpPr>
          <p:nvPr>
            <p:ph type="title"/>
          </p:nvPr>
        </p:nvSpPr>
        <p:spPr/>
        <p:txBody>
          <a:bodyPr/>
          <a:lstStyle/>
          <a:p>
            <a:r>
              <a:rPr lang="nl-BE" dirty="0">
                <a:solidFill>
                  <a:srgbClr val="7030A0"/>
                </a:solidFill>
              </a:rPr>
              <a:t>Hoe kijkt uw organisatie </a:t>
            </a:r>
            <a:r>
              <a:rPr lang="nl-BE">
                <a:solidFill>
                  <a:srgbClr val="7030A0"/>
                </a:solidFill>
              </a:rPr>
              <a:t>naar een bijdrage </a:t>
            </a:r>
            <a:r>
              <a:rPr lang="nl-BE" dirty="0">
                <a:solidFill>
                  <a:srgbClr val="7030A0"/>
                </a:solidFill>
              </a:rPr>
              <a:t>aan een meer geïntegreerde zorg ?</a:t>
            </a:r>
          </a:p>
        </p:txBody>
      </p:sp>
      <p:pic>
        <p:nvPicPr>
          <p:cNvPr id="3" name="Picture 2" descr="Cross the line | Beleidsdag Broeders van Liefde 02 03 2023 by Lieven Claeys  - Issuu">
            <a:extLst>
              <a:ext uri="{FF2B5EF4-FFF2-40B4-BE49-F238E27FC236}">
                <a16:creationId xmlns:a16="http://schemas.microsoft.com/office/drawing/2014/main" id="{9FF3F008-DF38-10F8-D134-E64946AD6F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935"/>
          <a:stretch/>
        </p:blipFill>
        <p:spPr bwMode="auto">
          <a:xfrm flipV="1">
            <a:off x="0" y="3624943"/>
            <a:ext cx="12192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45372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0EDE64-175E-1308-DAD4-0DD8BE8C2B16}"/>
              </a:ext>
            </a:extLst>
          </p:cNvPr>
          <p:cNvSpPr>
            <a:spLocks noGrp="1"/>
          </p:cNvSpPr>
          <p:nvPr>
            <p:ph type="title"/>
          </p:nvPr>
        </p:nvSpPr>
        <p:spPr/>
        <p:txBody>
          <a:bodyPr/>
          <a:lstStyle/>
          <a:p>
            <a:endParaRPr lang="nl-BE" dirty="0"/>
          </a:p>
        </p:txBody>
      </p:sp>
      <p:sp>
        <p:nvSpPr>
          <p:cNvPr id="3" name="Tijdelijke aanduiding voor tekst 2">
            <a:extLst>
              <a:ext uri="{FF2B5EF4-FFF2-40B4-BE49-F238E27FC236}">
                <a16:creationId xmlns:a16="http://schemas.microsoft.com/office/drawing/2014/main" id="{B16C4861-7D3D-7170-089E-09D03C9AE29D}"/>
              </a:ext>
            </a:extLst>
          </p:cNvPr>
          <p:cNvSpPr>
            <a:spLocks noGrp="1"/>
          </p:cNvSpPr>
          <p:nvPr>
            <p:ph type="body" sz="half" idx="1"/>
          </p:nvPr>
        </p:nvSpPr>
        <p:spPr/>
        <p:txBody>
          <a:bodyPr/>
          <a:lstStyle/>
          <a:p>
            <a:pPr marL="0" indent="0">
              <a:buNone/>
            </a:pPr>
            <a:r>
              <a:rPr lang="nl-BE" sz="2000" b="1" kern="100" dirty="0">
                <a:effectLst/>
                <a:latin typeface="Calibri" panose="020F0502020204030204" pitchFamily="34" charset="0"/>
                <a:ea typeface="Calibri" panose="020F0502020204030204" pitchFamily="34" charset="0"/>
                <a:cs typeface="Times New Roman" panose="02020603050405020304" pitchFamily="18" charset="0"/>
              </a:rPr>
              <a:t>een aanpak om gezondheidszorgsystemen waarin de mens centraal staat te versterken door een globale kwaliteitsvolle dienstverlening te bevorderen gedurende de gehele levensloop, tegemoet komend aan de multidimensionale behoeften van de bevolking en het individu, en verleend door een gecoördineerd multidisciplinair team van professionals die werkzaam zijn in verschillende settings en op verschillende zorgniveaus.</a:t>
            </a:r>
          </a:p>
          <a:p>
            <a:pPr marL="0" indent="0">
              <a:buNone/>
            </a:pPr>
            <a:r>
              <a:rPr lang="nl-BE" sz="2000" b="1" kern="100" dirty="0">
                <a:effectLst/>
                <a:latin typeface="Calibri" panose="020F0502020204030204" pitchFamily="34" charset="0"/>
                <a:ea typeface="Calibri" panose="020F0502020204030204" pitchFamily="34" charset="0"/>
                <a:cs typeface="Times New Roman" panose="02020603050405020304" pitchFamily="18" charset="0"/>
              </a:rPr>
              <a:t>Het moet doeltreffend worden beheerd om optimale resultaten en een verantwoord gebruik van middelen te waarborgen op basis van de beste beschikbare gegevens, met feedbackmomenten, om de prestaties voortdurend te verbeteren en de oorzaken van slechte gezondheid in de beginfase aan te pakken en het welzijn te bevorderen door intersectorale en multisectorale acties.</a:t>
            </a:r>
          </a:p>
          <a:p>
            <a:pPr marL="0" indent="0">
              <a:buNone/>
            </a:pPr>
            <a:endParaRPr lang="nl-BE" dirty="0"/>
          </a:p>
        </p:txBody>
      </p:sp>
      <p:sp>
        <p:nvSpPr>
          <p:cNvPr id="4" name="Tijdelijke aanduiding voor tekst 3">
            <a:extLst>
              <a:ext uri="{FF2B5EF4-FFF2-40B4-BE49-F238E27FC236}">
                <a16:creationId xmlns:a16="http://schemas.microsoft.com/office/drawing/2014/main" id="{1408EF46-FFE8-5F2E-67EE-B7CA1A444615}"/>
              </a:ext>
            </a:extLst>
          </p:cNvPr>
          <p:cNvSpPr>
            <a:spLocks noGrp="1"/>
          </p:cNvSpPr>
          <p:nvPr>
            <p:ph type="body" sz="quarter" idx="21"/>
          </p:nvPr>
        </p:nvSpPr>
        <p:spPr/>
        <p:txBody>
          <a:bodyPr/>
          <a:lstStyle/>
          <a:p>
            <a:endParaRPr lang="nl-BE" dirty="0"/>
          </a:p>
        </p:txBody>
      </p:sp>
      <p:pic>
        <p:nvPicPr>
          <p:cNvPr id="5" name="Afbeelding" descr="Afbeelding">
            <a:extLst>
              <a:ext uri="{FF2B5EF4-FFF2-40B4-BE49-F238E27FC236}">
                <a16:creationId xmlns:a16="http://schemas.microsoft.com/office/drawing/2014/main" id="{6CBF1F45-599B-44B7-1012-248EEEC6291D}"/>
              </a:ext>
            </a:extLst>
          </p:cNvPr>
          <p:cNvPicPr>
            <a:picLocks noChangeAspect="1"/>
          </p:cNvPicPr>
          <p:nvPr/>
        </p:nvPicPr>
        <p:blipFill>
          <a:blip r:embed="rId2"/>
          <a:srcRect t="18696" b="18696"/>
          <a:stretch>
            <a:fillRect/>
          </a:stretch>
        </p:blipFill>
        <p:spPr>
          <a:xfrm>
            <a:off x="1530492" y="808146"/>
            <a:ext cx="2550828" cy="898309"/>
          </a:xfrm>
          <a:prstGeom prst="rect">
            <a:avLst/>
          </a:prstGeom>
          <a:ln w="12700">
            <a:miter lim="400000"/>
          </a:ln>
        </p:spPr>
      </p:pic>
    </p:spTree>
    <p:extLst>
      <p:ext uri="{BB962C8B-B14F-4D97-AF65-F5344CB8AC3E}">
        <p14:creationId xmlns:p14="http://schemas.microsoft.com/office/powerpoint/2010/main" val="110373132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D264B32-2CC5-624B-8595-B596DF5D1905}"/>
              </a:ext>
            </a:extLst>
          </p:cNvPr>
          <p:cNvSpPr txBox="1"/>
          <p:nvPr/>
        </p:nvSpPr>
        <p:spPr>
          <a:xfrm>
            <a:off x="609600" y="827314"/>
            <a:ext cx="8501743" cy="5622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Aft>
                <a:spcPts val="800"/>
              </a:spcAft>
            </a:pPr>
            <a:r>
              <a:rPr lang="nl-BE" sz="2400" b="1" kern="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Vinden we het vanuit onze missie belangrijk om een bijdrage te leveren aan de realisatie van meer geïntegreerde zorg ?</a:t>
            </a:r>
          </a:p>
          <a:p>
            <a:pPr>
              <a:lnSpc>
                <a:spcPct val="107000"/>
              </a:lnSpc>
              <a:spcAft>
                <a:spcPts val="800"/>
              </a:spcAft>
            </a:pPr>
            <a:r>
              <a:rPr lang="nl-BE" sz="2400" b="1" kern="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Hebben we een goed inzicht in de doelgroep waar we zorg en hulpverlening aan willen geven ?</a:t>
            </a:r>
          </a:p>
          <a:p>
            <a:pPr>
              <a:lnSpc>
                <a:spcPct val="107000"/>
              </a:lnSpc>
              <a:spcAft>
                <a:spcPts val="800"/>
              </a:spcAft>
            </a:pPr>
            <a:r>
              <a:rPr lang="nl-BE" sz="2400" b="1" kern="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Hebben we een gespreksplatform met de voornaamste stakeholders die – via medewerkers- ook betrokken zijn op onze doelgroep en delen we hetzelfde mensbeeld ? weten we van elkaar wat van elkaar te verwachten in onze gezamenlijk engagement voor de patiënt/client/bewoner?</a:t>
            </a:r>
          </a:p>
          <a:p>
            <a:pPr>
              <a:lnSpc>
                <a:spcPct val="107000"/>
              </a:lnSpc>
              <a:spcAft>
                <a:spcPts val="800"/>
              </a:spcAft>
            </a:pPr>
            <a:r>
              <a:rPr lang="nl-BE" sz="2400" b="1" kern="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Beschikken we over de digitale tools om onze samenwerking te faciliteren ?</a:t>
            </a:r>
          </a:p>
          <a:p>
            <a:pPr>
              <a:lnSpc>
                <a:spcPct val="107000"/>
              </a:lnSpc>
              <a:spcAft>
                <a:spcPts val="800"/>
              </a:spcAft>
            </a:pPr>
            <a:r>
              <a:rPr lang="nl-BE" sz="2400" b="1" kern="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Zijn onze medewerkers mee in onze visie op de functie we willen opnemen in een integrale zorg ?</a:t>
            </a:r>
          </a:p>
        </p:txBody>
      </p:sp>
    </p:spTree>
    <p:extLst>
      <p:ext uri="{BB962C8B-B14F-4D97-AF65-F5344CB8AC3E}">
        <p14:creationId xmlns:p14="http://schemas.microsoft.com/office/powerpoint/2010/main" val="207942852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4C5425F-A3B9-6FA8-1CB5-4696AE362B49}"/>
              </a:ext>
            </a:extLst>
          </p:cNvPr>
          <p:cNvSpPr txBox="1"/>
          <p:nvPr/>
        </p:nvSpPr>
        <p:spPr>
          <a:xfrm>
            <a:off x="1665514" y="1001487"/>
            <a:ext cx="7478486" cy="40417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Aft>
                <a:spcPts val="800"/>
              </a:spcAft>
            </a:pPr>
            <a:r>
              <a:rPr lang="nl-BE" sz="2400" b="1" kern="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Welke bijdrage leveren we aan populatie health management ?</a:t>
            </a:r>
          </a:p>
          <a:p>
            <a:pPr>
              <a:lnSpc>
                <a:spcPct val="107000"/>
              </a:lnSpc>
              <a:spcAft>
                <a:spcPts val="800"/>
              </a:spcAft>
            </a:pPr>
            <a:r>
              <a:rPr lang="nl-BE" sz="2400" b="1" kern="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Zetten we voldoende in op  vraagverheldering, expliciteren van levens en zorgdoelen van de gebruiker ?</a:t>
            </a:r>
          </a:p>
          <a:p>
            <a:pPr>
              <a:lnSpc>
                <a:spcPct val="107000"/>
              </a:lnSpc>
              <a:spcAft>
                <a:spcPts val="800"/>
              </a:spcAft>
            </a:pPr>
            <a:r>
              <a:rPr lang="nl-BE" sz="2400" b="1" kern="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Hoe structureren we breed in onze organisatie aandacht voor zorg continuïteit?</a:t>
            </a:r>
            <a:endParaRPr lang="nl-BE" sz="2400" b="1" kern="100" dirty="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2400" b="1" kern="100" dirty="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Maken we i</a:t>
            </a:r>
            <a:r>
              <a:rPr lang="nl-BE" sz="2400" b="1" kern="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ntern en extern ruimte voor multidisciplinair overleg ?</a:t>
            </a:r>
          </a:p>
          <a:p>
            <a:pPr>
              <a:lnSpc>
                <a:spcPct val="107000"/>
              </a:lnSpc>
              <a:spcAft>
                <a:spcPts val="800"/>
              </a:spcAft>
            </a:pPr>
            <a:r>
              <a:rPr lang="nl-BE" sz="2400" b="1" kern="100" dirty="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rPr>
              <a:t>…</a:t>
            </a:r>
            <a:endParaRPr lang="nl-BE" sz="2400" b="1" kern="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644894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965F52-0090-4DE0-3534-18F6E2867AA0}"/>
              </a:ext>
            </a:extLst>
          </p:cNvPr>
          <p:cNvSpPr>
            <a:spLocks noGrp="1"/>
          </p:cNvSpPr>
          <p:nvPr>
            <p:ph type="title"/>
          </p:nvPr>
        </p:nvSpPr>
        <p:spPr>
          <a:xfrm>
            <a:off x="838200" y="365125"/>
            <a:ext cx="10515600" cy="4990646"/>
          </a:xfrm>
        </p:spPr>
        <p:txBody>
          <a:bodyPr/>
          <a:lstStyle/>
          <a:p>
            <a:r>
              <a:rPr lang="nl-BE" dirty="0">
                <a:solidFill>
                  <a:srgbClr val="0070C0"/>
                </a:solidFill>
              </a:rPr>
              <a:t>Maak er een verrijkend congres van !</a:t>
            </a:r>
            <a:br>
              <a:rPr lang="nl-BE" dirty="0"/>
            </a:br>
            <a:endParaRPr lang="nl-BE" dirty="0"/>
          </a:p>
        </p:txBody>
      </p:sp>
    </p:spTree>
    <p:extLst>
      <p:ext uri="{BB962C8B-B14F-4D97-AF65-F5344CB8AC3E}">
        <p14:creationId xmlns:p14="http://schemas.microsoft.com/office/powerpoint/2010/main" val="388649463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descr="Integrated healthcare: From tipping point to turning point">
            <a:extLst>
              <a:ext uri="{FF2B5EF4-FFF2-40B4-BE49-F238E27FC236}">
                <a16:creationId xmlns:a16="http://schemas.microsoft.com/office/drawing/2014/main" id="{58546F8B-86F5-242E-CCB2-B9CD361159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120" r="10817"/>
          <a:stretch/>
        </p:blipFill>
        <p:spPr bwMode="auto">
          <a:xfrm>
            <a:off x="0" y="0"/>
            <a:ext cx="463556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4C17FCDD-F9FC-CBAD-DFC7-1A4E598989E1}"/>
              </a:ext>
            </a:extLst>
          </p:cNvPr>
          <p:cNvSpPr txBox="1">
            <a:spLocks/>
          </p:cNvSpPr>
          <p:nvPr/>
        </p:nvSpPr>
        <p:spPr>
          <a:xfrm>
            <a:off x="5047383" y="316314"/>
            <a:ext cx="6539780" cy="1798236"/>
          </a:xfrm>
          <a:prstGeom prst="rect">
            <a:avLst/>
          </a:prstGeom>
        </p:spPr>
        <p:txBody>
          <a:bodyPr anchor="t">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nl-BE" sz="3600" b="1" dirty="0">
                <a:solidFill>
                  <a:schemeClr val="accent2">
                    <a:lumMod val="75000"/>
                  </a:schemeClr>
                </a:solidFill>
                <a:latin typeface="Calibri" panose="020F0502020204030204" pitchFamily="34" charset="0"/>
                <a:cs typeface="Calibri" panose="020F0502020204030204" pitchFamily="34" charset="0"/>
              </a:rPr>
              <a:t>De strategische adviesraad </a:t>
            </a:r>
            <a:r>
              <a:rPr lang="nl-BE" sz="3600" b="1" dirty="0">
                <a:solidFill>
                  <a:srgbClr val="00B050"/>
                </a:solidFill>
                <a:latin typeface="Calibri" panose="020F0502020204030204" pitchFamily="34" charset="0"/>
                <a:cs typeface="Calibri" panose="020F0502020204030204" pitchFamily="34" charset="0"/>
              </a:rPr>
              <a:t>Doelgericht</a:t>
            </a:r>
          </a:p>
        </p:txBody>
      </p:sp>
      <p:sp>
        <p:nvSpPr>
          <p:cNvPr id="5" name="Tekstvak 4">
            <a:extLst>
              <a:ext uri="{FF2B5EF4-FFF2-40B4-BE49-F238E27FC236}">
                <a16:creationId xmlns:a16="http://schemas.microsoft.com/office/drawing/2014/main" id="{CF4B8C2D-596A-EA77-C519-325E0B4F4289}"/>
              </a:ext>
            </a:extLst>
          </p:cNvPr>
          <p:cNvSpPr txBox="1"/>
          <p:nvPr/>
        </p:nvSpPr>
        <p:spPr>
          <a:xfrm>
            <a:off x="4872038" y="-51435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BE" sz="1800" b="0" i="0" u="none" strike="noStrike" cap="none" spc="0" normalizeH="0" baseline="0" dirty="0">
              <a:ln>
                <a:noFill/>
              </a:ln>
              <a:solidFill>
                <a:srgbClr val="000000"/>
              </a:solidFill>
              <a:effectLst/>
              <a:uFillTx/>
              <a:latin typeface="+mn-lt"/>
              <a:ea typeface="+mn-ea"/>
              <a:cs typeface="+mn-cs"/>
              <a:sym typeface="Helvetica"/>
            </a:endParaRPr>
          </a:p>
        </p:txBody>
      </p:sp>
      <p:sp>
        <p:nvSpPr>
          <p:cNvPr id="6" name="Tekstvak 5">
            <a:extLst>
              <a:ext uri="{FF2B5EF4-FFF2-40B4-BE49-F238E27FC236}">
                <a16:creationId xmlns:a16="http://schemas.microsoft.com/office/drawing/2014/main" id="{DF5B2584-6779-DD67-755A-CCF7E7A4C27A}"/>
              </a:ext>
            </a:extLst>
          </p:cNvPr>
          <p:cNvSpPr txBox="1"/>
          <p:nvPr/>
        </p:nvSpPr>
        <p:spPr>
          <a:xfrm>
            <a:off x="5047383" y="1581634"/>
            <a:ext cx="6868392" cy="39908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800"/>
              </a:spcAft>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Integrale zorg en ondersteuning neemt de behoeften, vragen en doelstellingen van de persoon met zorgbehoefte (en zijn naaste omgeving) als uitgangspunt. Het realiseert een </a:t>
            </a:r>
            <a:r>
              <a:rPr lang="nl-BE" sz="2400" b="1" kern="100" dirty="0">
                <a:effectLst/>
                <a:latin typeface="Calibri" panose="020F0502020204030204" pitchFamily="34" charset="0"/>
                <a:ea typeface="Calibri" panose="020F0502020204030204" pitchFamily="34" charset="0"/>
                <a:cs typeface="Times New Roman" panose="02020603050405020304" pitchFamily="18" charset="0"/>
              </a:rPr>
              <a:t>paradigma-shift</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 van </a:t>
            </a:r>
            <a:r>
              <a:rPr lang="nl-BE" sz="24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"probleem-georiënteerde" </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naar </a:t>
            </a:r>
            <a:r>
              <a:rPr lang="nl-BE" sz="24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"doel-georiënteerde”</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 zorg en ondersteuning. </a:t>
            </a:r>
          </a:p>
          <a:p>
            <a:pPr>
              <a:spcAft>
                <a:spcPts val="800"/>
              </a:spcAft>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Het nastreven van een goede kwaliteit van leven voor en door elke burger moet </a:t>
            </a:r>
            <a:r>
              <a:rPr lang="nl-BE" sz="2400" b="1" kern="100" dirty="0">
                <a:effectLst/>
                <a:latin typeface="Calibri" panose="020F0502020204030204" pitchFamily="34" charset="0"/>
                <a:ea typeface="Calibri" panose="020F0502020204030204" pitchFamily="34" charset="0"/>
                <a:cs typeface="Times New Roman" panose="02020603050405020304" pitchFamily="18" charset="0"/>
              </a:rPr>
              <a:t>de ultieme ambitie </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zijn van een integrale zorg en ondersteuning.</a:t>
            </a:r>
          </a:p>
          <a:p>
            <a:pPr>
              <a:spcAft>
                <a:spcPts val="800"/>
              </a:spcAft>
            </a:pP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221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descr="Integrated healthcare: From tipping point to turning point">
            <a:extLst>
              <a:ext uri="{FF2B5EF4-FFF2-40B4-BE49-F238E27FC236}">
                <a16:creationId xmlns:a16="http://schemas.microsoft.com/office/drawing/2014/main" id="{58546F8B-86F5-242E-CCB2-B9CD361159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120" r="10817"/>
          <a:stretch/>
        </p:blipFill>
        <p:spPr bwMode="auto">
          <a:xfrm>
            <a:off x="0" y="0"/>
            <a:ext cx="463556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4C17FCDD-F9FC-CBAD-DFC7-1A4E598989E1}"/>
              </a:ext>
            </a:extLst>
          </p:cNvPr>
          <p:cNvSpPr txBox="1">
            <a:spLocks/>
          </p:cNvSpPr>
          <p:nvPr/>
        </p:nvSpPr>
        <p:spPr>
          <a:xfrm>
            <a:off x="5047383" y="316314"/>
            <a:ext cx="6539780" cy="1798236"/>
          </a:xfrm>
          <a:prstGeom prst="rect">
            <a:avLst/>
          </a:prstGeom>
        </p:spPr>
        <p:txBody>
          <a:bodyPr anchor="t">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nl-BE" sz="3600" b="1" dirty="0">
                <a:solidFill>
                  <a:srgbClr val="00B050"/>
                </a:solidFill>
                <a:latin typeface="Calibri" panose="020F0502020204030204" pitchFamily="34" charset="0"/>
                <a:cs typeface="Calibri" panose="020F0502020204030204" pitchFamily="34" charset="0"/>
              </a:rPr>
              <a:t>Een holistisch mensbeeld </a:t>
            </a:r>
          </a:p>
        </p:txBody>
      </p:sp>
      <p:sp>
        <p:nvSpPr>
          <p:cNvPr id="5" name="Tekstvak 4">
            <a:extLst>
              <a:ext uri="{FF2B5EF4-FFF2-40B4-BE49-F238E27FC236}">
                <a16:creationId xmlns:a16="http://schemas.microsoft.com/office/drawing/2014/main" id="{CF4B8C2D-596A-EA77-C519-325E0B4F4289}"/>
              </a:ext>
            </a:extLst>
          </p:cNvPr>
          <p:cNvSpPr txBox="1"/>
          <p:nvPr/>
        </p:nvSpPr>
        <p:spPr>
          <a:xfrm>
            <a:off x="4872038" y="-51435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BE" sz="1800" b="0" i="0" u="none" strike="noStrike" cap="none" spc="0" normalizeH="0" baseline="0" dirty="0">
              <a:ln>
                <a:noFill/>
              </a:ln>
              <a:solidFill>
                <a:srgbClr val="000000"/>
              </a:solidFill>
              <a:effectLst/>
              <a:uFillTx/>
              <a:latin typeface="+mn-lt"/>
              <a:ea typeface="+mn-ea"/>
              <a:cs typeface="+mn-cs"/>
              <a:sym typeface="Helvetica"/>
            </a:endParaRPr>
          </a:p>
        </p:txBody>
      </p:sp>
      <p:sp>
        <p:nvSpPr>
          <p:cNvPr id="6" name="Tekstvak 5">
            <a:extLst>
              <a:ext uri="{FF2B5EF4-FFF2-40B4-BE49-F238E27FC236}">
                <a16:creationId xmlns:a16="http://schemas.microsoft.com/office/drawing/2014/main" id="{DF5B2584-6779-DD67-755A-CCF7E7A4C27A}"/>
              </a:ext>
            </a:extLst>
          </p:cNvPr>
          <p:cNvSpPr txBox="1"/>
          <p:nvPr/>
        </p:nvSpPr>
        <p:spPr>
          <a:xfrm>
            <a:off x="5047383" y="1581634"/>
            <a:ext cx="6868392" cy="55707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800"/>
              </a:spcAft>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Deze benadering vertrekt vanuit een holistisch mensbeeld. Voor de raad is het bovendien essentieel dat professionele systemen </a:t>
            </a:r>
            <a:r>
              <a:rPr lang="nl-BE" sz="24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pas in actie komen wanneer ze nodig zijn </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en enkel daar waar ze nodig zijn. </a:t>
            </a:r>
          </a:p>
          <a:p>
            <a:pPr>
              <a:spcAft>
                <a:spcPts val="800"/>
              </a:spcAft>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In een zorgende samenleving is professionele zorg en ondersteuning niet voor alles de oplossing, maar treedt ze ook </a:t>
            </a:r>
            <a:r>
              <a:rPr lang="nl-BE" sz="2400" b="1" kern="100" dirty="0">
                <a:effectLst/>
                <a:latin typeface="Calibri" panose="020F0502020204030204" pitchFamily="34" charset="0"/>
                <a:ea typeface="Calibri" panose="020F0502020204030204" pitchFamily="34" charset="0"/>
                <a:cs typeface="Times New Roman" panose="02020603050405020304" pitchFamily="18" charset="0"/>
              </a:rPr>
              <a:t>ondersteunend en aanvullend</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 op ten aanzien van het sociaal netwerk en de eigen kracht van mensen. </a:t>
            </a:r>
          </a:p>
          <a:p>
            <a:pPr>
              <a:spcAft>
                <a:spcPts val="800"/>
              </a:spcAft>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Integrale zorg en ondersteuning zet sterk in op </a:t>
            </a:r>
            <a:r>
              <a:rPr lang="nl-BE" sz="2400" b="1" kern="100" dirty="0">
                <a:effectLst/>
                <a:latin typeface="Calibri" panose="020F0502020204030204" pitchFamily="34" charset="0"/>
                <a:ea typeface="Calibri" panose="020F0502020204030204" pitchFamily="34" charset="0"/>
                <a:cs typeface="Times New Roman" panose="02020603050405020304" pitchFamily="18" charset="0"/>
              </a:rPr>
              <a:t>preventieve actie </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en de mobilisering van verbindende krachten in de samenleving.</a:t>
            </a:r>
          </a:p>
          <a:p>
            <a:pPr>
              <a:spcAft>
                <a:spcPts val="800"/>
              </a:spcAft>
            </a:pP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344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descr="Integrated healthcare: From tipping point to turning point">
            <a:extLst>
              <a:ext uri="{FF2B5EF4-FFF2-40B4-BE49-F238E27FC236}">
                <a16:creationId xmlns:a16="http://schemas.microsoft.com/office/drawing/2014/main" id="{58546F8B-86F5-242E-CCB2-B9CD361159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120" r="10817"/>
          <a:stretch/>
        </p:blipFill>
        <p:spPr bwMode="auto">
          <a:xfrm>
            <a:off x="0" y="0"/>
            <a:ext cx="463556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4C17FCDD-F9FC-CBAD-DFC7-1A4E598989E1}"/>
              </a:ext>
            </a:extLst>
          </p:cNvPr>
          <p:cNvSpPr txBox="1">
            <a:spLocks/>
          </p:cNvSpPr>
          <p:nvPr/>
        </p:nvSpPr>
        <p:spPr>
          <a:xfrm>
            <a:off x="5047383" y="316314"/>
            <a:ext cx="6539780" cy="1798236"/>
          </a:xfrm>
          <a:prstGeom prst="rect">
            <a:avLst/>
          </a:prstGeom>
        </p:spPr>
        <p:txBody>
          <a:bodyPr anchor="t">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nl-BE" sz="3600" b="1" dirty="0">
                <a:solidFill>
                  <a:srgbClr val="00B050"/>
                </a:solidFill>
                <a:latin typeface="Calibri" panose="020F0502020204030204" pitchFamily="34" charset="0"/>
                <a:cs typeface="Calibri" panose="020F0502020204030204" pitchFamily="34" charset="0"/>
              </a:rPr>
              <a:t>Afstemming zorg en ondersteuning</a:t>
            </a:r>
          </a:p>
        </p:txBody>
      </p:sp>
      <p:sp>
        <p:nvSpPr>
          <p:cNvPr id="5" name="Tekstvak 4">
            <a:extLst>
              <a:ext uri="{FF2B5EF4-FFF2-40B4-BE49-F238E27FC236}">
                <a16:creationId xmlns:a16="http://schemas.microsoft.com/office/drawing/2014/main" id="{CF4B8C2D-596A-EA77-C519-325E0B4F4289}"/>
              </a:ext>
            </a:extLst>
          </p:cNvPr>
          <p:cNvSpPr txBox="1"/>
          <p:nvPr/>
        </p:nvSpPr>
        <p:spPr>
          <a:xfrm>
            <a:off x="4872038" y="-514350"/>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BE" sz="1800" b="0" i="0" u="none" strike="noStrike" cap="none" spc="0" normalizeH="0" baseline="0" dirty="0">
              <a:ln>
                <a:noFill/>
              </a:ln>
              <a:solidFill>
                <a:srgbClr val="000000"/>
              </a:solidFill>
              <a:effectLst/>
              <a:uFillTx/>
              <a:latin typeface="+mn-lt"/>
              <a:ea typeface="+mn-ea"/>
              <a:cs typeface="+mn-cs"/>
              <a:sym typeface="Helvetica"/>
            </a:endParaRPr>
          </a:p>
        </p:txBody>
      </p:sp>
      <p:sp>
        <p:nvSpPr>
          <p:cNvPr id="6" name="Tekstvak 5">
            <a:extLst>
              <a:ext uri="{FF2B5EF4-FFF2-40B4-BE49-F238E27FC236}">
                <a16:creationId xmlns:a16="http://schemas.microsoft.com/office/drawing/2014/main" id="{DF5B2584-6779-DD67-755A-CCF7E7A4C27A}"/>
              </a:ext>
            </a:extLst>
          </p:cNvPr>
          <p:cNvSpPr txBox="1"/>
          <p:nvPr/>
        </p:nvSpPr>
        <p:spPr>
          <a:xfrm>
            <a:off x="5047383" y="1581634"/>
            <a:ext cx="6868392" cy="47295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800"/>
              </a:spcAft>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Voor de raad kan deze integrale zorg en ondersteuning pas gerealiseerd worden door het direct toegankelijk eerstelijnsaanbod te versterken over de sectoren en beleidsdomeinen heen. </a:t>
            </a:r>
          </a:p>
          <a:p>
            <a:pPr>
              <a:spcAft>
                <a:spcPts val="800"/>
              </a:spcAft>
            </a:pP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De discussie over de organisatorische randvoorwaarden en de intersectorale inzet van middelen mag niet verward worden met het doel van een integrale aanpak: </a:t>
            </a:r>
            <a:r>
              <a:rPr lang="nl-BE" sz="2400" b="1" kern="1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de optimale afstemming van zorg en ondersteuning op de behoeften van burgers die zich tijdelijk of permanent in een kwetsbare situatie bevinden.’ </a:t>
            </a:r>
            <a:r>
              <a:rPr lang="nl-BE" sz="2400" kern="100" dirty="0">
                <a:effectLst/>
                <a:latin typeface="Calibri" panose="020F0502020204030204" pitchFamily="34" charset="0"/>
                <a:ea typeface="Calibri" panose="020F0502020204030204" pitchFamily="34" charset="0"/>
                <a:cs typeface="Times New Roman" panose="02020603050405020304" pitchFamily="18" charset="0"/>
              </a:rPr>
              <a:t>(sar)</a:t>
            </a:r>
          </a:p>
          <a:p>
            <a:pPr>
              <a:spcAft>
                <a:spcPts val="800"/>
              </a:spcAft>
            </a:pPr>
            <a:endParaRPr lang="nl-B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62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3C238-E556-C3F3-096A-5B7542D6C539}"/>
              </a:ext>
            </a:extLst>
          </p:cNvPr>
          <p:cNvSpPr>
            <a:spLocks noGrp="1"/>
          </p:cNvSpPr>
          <p:nvPr>
            <p:ph type="title"/>
          </p:nvPr>
        </p:nvSpPr>
        <p:spPr>
          <a:xfrm>
            <a:off x="751114" y="0"/>
            <a:ext cx="10515600" cy="7075714"/>
          </a:xfrm>
        </p:spPr>
        <p:txBody>
          <a:bodyPr>
            <a:normAutofit fontScale="90000"/>
          </a:bodyPr>
          <a:lstStyle/>
          <a:p>
            <a:r>
              <a:rPr lang="nl-BE" b="1" dirty="0">
                <a:solidFill>
                  <a:schemeClr val="accent2">
                    <a:lumMod val="75000"/>
                  </a:schemeClr>
                </a:solidFill>
              </a:rPr>
              <a:t>Het riziv</a:t>
            </a:r>
            <a:br>
              <a:rPr lang="nl-BE" b="1" dirty="0">
                <a:solidFill>
                  <a:schemeClr val="accent2">
                    <a:lumMod val="75000"/>
                  </a:schemeClr>
                </a:solidFill>
              </a:rPr>
            </a:br>
            <a:br>
              <a:rPr lang="nl-BE" b="1" dirty="0">
                <a:solidFill>
                  <a:schemeClr val="accent2">
                    <a:lumMod val="75000"/>
                  </a:schemeClr>
                </a:solidFill>
              </a:rPr>
            </a:br>
            <a:r>
              <a:rPr lang="nl-BE" b="1" dirty="0">
                <a:solidFill>
                  <a:schemeClr val="tx1"/>
                </a:solidFill>
              </a:rPr>
              <a:t>‘</a:t>
            </a:r>
            <a:r>
              <a:rPr kumimoji="0" lang="nl-BE" sz="440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Hiermee wordt de zorg bedoeld waarbij gezondheidsdiensten zo georganiseerd worden dat personen continuïteit ervaren in de zorgverlening, zowel op het vlak van gezondheidspromotie, preventie, diagnosestelling, behandeling, ziektemanagement, herstel en palliatieve dienstverlening.</a:t>
            </a:r>
            <a:br>
              <a:rPr kumimoji="0" lang="nl-BE" sz="440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br>
            <a:br>
              <a:rPr lang="nl-BE" b="1" dirty="0">
                <a:solidFill>
                  <a:schemeClr val="accent2">
                    <a:lumMod val="75000"/>
                  </a:schemeClr>
                </a:solidFill>
              </a:rPr>
            </a:br>
            <a:endParaRPr lang="nl-BE" b="1" dirty="0">
              <a:solidFill>
                <a:schemeClr val="accent2">
                  <a:lumMod val="75000"/>
                </a:schemeClr>
              </a:solidFill>
            </a:endParaRPr>
          </a:p>
        </p:txBody>
      </p:sp>
    </p:spTree>
    <p:extLst>
      <p:ext uri="{BB962C8B-B14F-4D97-AF65-F5344CB8AC3E}">
        <p14:creationId xmlns:p14="http://schemas.microsoft.com/office/powerpoint/2010/main" val="2703847949"/>
      </p:ext>
    </p:extLst>
  </p:cSld>
  <p:clrMapOvr>
    <a:masterClrMapping/>
  </p:clrMapOvr>
  <p:transition spd="med"/>
</p:sld>
</file>

<file path=ppt/theme/theme1.xml><?xml version="1.0" encoding="utf-8"?>
<a:theme xmlns:a="http://schemas.openxmlformats.org/drawingml/2006/main" name="WeCare Thema">
  <a:themeElements>
    <a:clrScheme name="WeCare Thema">
      <a:dk1>
        <a:srgbClr val="000000"/>
      </a:dk1>
      <a:lt1>
        <a:srgbClr val="FFFFFF"/>
      </a:lt1>
      <a:dk2>
        <a:srgbClr val="A7A7A7"/>
      </a:dk2>
      <a:lt2>
        <a:srgbClr val="535353"/>
      </a:lt2>
      <a:accent1>
        <a:srgbClr val="7A9DB1"/>
      </a:accent1>
      <a:accent2>
        <a:srgbClr val="BEAE2C"/>
      </a:accent2>
      <a:accent3>
        <a:srgbClr val="F15E2C"/>
      </a:accent3>
      <a:accent4>
        <a:srgbClr val="699F89"/>
      </a:accent4>
      <a:accent5>
        <a:srgbClr val="7F7F7F"/>
      </a:accent5>
      <a:accent6>
        <a:srgbClr val="B3B3B3"/>
      </a:accent6>
      <a:hlink>
        <a:srgbClr val="0000FF"/>
      </a:hlink>
      <a:folHlink>
        <a:srgbClr val="FF00FF"/>
      </a:folHlink>
    </a:clrScheme>
    <a:fontScheme name="WeCare Thema">
      <a:majorFont>
        <a:latin typeface="Calibri"/>
        <a:ea typeface="Calibri"/>
        <a:cs typeface="Calibri"/>
      </a:majorFont>
      <a:minorFont>
        <a:latin typeface="Helvetica"/>
        <a:ea typeface="Helvetica"/>
        <a:cs typeface="Helvetica"/>
      </a:minorFont>
    </a:fontScheme>
    <a:fmtScheme name="WeCare 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eCare Thema">
  <a:themeElements>
    <a:clrScheme name="WeCare Thema">
      <a:dk1>
        <a:srgbClr val="000000"/>
      </a:dk1>
      <a:lt1>
        <a:srgbClr val="FFFFFF"/>
      </a:lt1>
      <a:dk2>
        <a:srgbClr val="A7A7A7"/>
      </a:dk2>
      <a:lt2>
        <a:srgbClr val="535353"/>
      </a:lt2>
      <a:accent1>
        <a:srgbClr val="7A9DB1"/>
      </a:accent1>
      <a:accent2>
        <a:srgbClr val="BEAE2C"/>
      </a:accent2>
      <a:accent3>
        <a:srgbClr val="F15E2C"/>
      </a:accent3>
      <a:accent4>
        <a:srgbClr val="699F89"/>
      </a:accent4>
      <a:accent5>
        <a:srgbClr val="7F7F7F"/>
      </a:accent5>
      <a:accent6>
        <a:srgbClr val="B3B3B3"/>
      </a:accent6>
      <a:hlink>
        <a:srgbClr val="0000FF"/>
      </a:hlink>
      <a:folHlink>
        <a:srgbClr val="FF00FF"/>
      </a:folHlink>
    </a:clrScheme>
    <a:fontScheme name="WeCare Thema">
      <a:majorFont>
        <a:latin typeface="Calibri"/>
        <a:ea typeface="Calibri"/>
        <a:cs typeface="Calibri"/>
      </a:majorFont>
      <a:minorFont>
        <a:latin typeface="Helvetica"/>
        <a:ea typeface="Helvetica"/>
        <a:cs typeface="Helvetica"/>
      </a:minorFont>
    </a:fontScheme>
    <a:fmtScheme name="WeCare 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62A26D8ACEFB41AE20E36E812AE4FF" ma:contentTypeVersion="17" ma:contentTypeDescription="Een nieuw document maken." ma:contentTypeScope="" ma:versionID="cd701805d691417a83ee3b1ccdfbdd2e">
  <xsd:schema xmlns:xsd="http://www.w3.org/2001/XMLSchema" xmlns:xs="http://www.w3.org/2001/XMLSchema" xmlns:p="http://schemas.microsoft.com/office/2006/metadata/properties" xmlns:ns2="1926bdfc-fe79-4237-9e10-fa8dd4d42c78" xmlns:ns3="c04812c8-f446-44a4-a8c1-3f24b53725c5" targetNamespace="http://schemas.microsoft.com/office/2006/metadata/properties" ma:root="true" ma:fieldsID="f85b1d68e917595e85a7d99dc15485d0" ns2:_="" ns3:_="">
    <xsd:import namespace="1926bdfc-fe79-4237-9e10-fa8dd4d42c78"/>
    <xsd:import namespace="c04812c8-f446-44a4-a8c1-3f24b53725c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26bdfc-fe79-4237-9e10-fa8dd4d42c78"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874e4048-c75a-4de2-9c2e-7ad38f2c60da}" ma:internalName="TaxCatchAll" ma:showField="CatchAllData" ma:web="1926bdfc-fe79-4237-9e10-fa8dd4d42c7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04812c8-f446-44a4-a8c1-3f24b53725c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bf58e264-457d-46de-81b7-d93083f90f7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1F05C5-DE43-47A7-8583-0F661D2EEE3E}"/>
</file>

<file path=customXml/itemProps2.xml><?xml version="1.0" encoding="utf-8"?>
<ds:datastoreItem xmlns:ds="http://schemas.openxmlformats.org/officeDocument/2006/customXml" ds:itemID="{268B4F1D-462B-4A28-ACBA-9851CFD5CBC6}"/>
</file>

<file path=docProps/app.xml><?xml version="1.0" encoding="utf-8"?>
<Properties xmlns="http://schemas.openxmlformats.org/officeDocument/2006/extended-properties" xmlns:vt="http://schemas.openxmlformats.org/officeDocument/2006/docPropsVTypes">
  <TotalTime>621</TotalTime>
  <Words>2121</Words>
  <Application>Microsoft Office PowerPoint</Application>
  <PresentationFormat>Breedbeeld</PresentationFormat>
  <Paragraphs>236</Paragraphs>
  <Slides>52</Slides>
  <Notes>6</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52</vt:i4>
      </vt:variant>
    </vt:vector>
  </HeadingPairs>
  <TitlesOfParts>
    <vt:vector size="60" baseType="lpstr">
      <vt:lpstr>Arial</vt:lpstr>
      <vt:lpstr>Arial Narrow</vt:lpstr>
      <vt:lpstr>Calibri</vt:lpstr>
      <vt:lpstr>Cambria</vt:lpstr>
      <vt:lpstr>Helvetica</vt:lpstr>
      <vt:lpstr>Open Sans</vt:lpstr>
      <vt:lpstr>Symbol</vt:lpstr>
      <vt:lpstr>WeCare Thema</vt:lpstr>
      <vt:lpstr>                          Zorgcongres 2023</vt:lpstr>
      <vt:lpstr>PowerPoint-presentatie</vt:lpstr>
      <vt:lpstr>PowerPoint-presentatie</vt:lpstr>
      <vt:lpstr>PowerPoint-presentatie</vt:lpstr>
      <vt:lpstr>PowerPoint-presentatie</vt:lpstr>
      <vt:lpstr>PowerPoint-presentatie</vt:lpstr>
      <vt:lpstr>PowerPoint-presentatie</vt:lpstr>
      <vt:lpstr>PowerPoint-presentatie</vt:lpstr>
      <vt:lpstr>Het riziv  ‘Hiermee wordt de zorg bedoeld waarbij gezondheidsdiensten zo georganiseerd worden dat personen continuïteit ervaren in de zorgverlening, zowel op het vlak van gezondheidspromotie, preventie, diagnosestelling, behandeling, ziektemanagement, herstel en palliatieve dienstverlening.  </vt:lpstr>
      <vt:lpstr>PowerPoint-presentatie</vt:lpstr>
      <vt:lpstr>PowerPoint-presentatie</vt:lpstr>
      <vt:lpstr>“Is het mogelijk om de volksgezondheid te verbeteren, de kwaliteit van de zorg voor het individu te verhogen en de kosten van zorg waarbij gebruik wordt gemaakt van persoonsgerichte geïntegreerde zorg?”</vt:lpstr>
      <vt:lpstr>PowerPoint-presentatie</vt:lpstr>
      <vt:lpstr>PowerPoint-presentatie</vt:lpstr>
      <vt:lpstr>BEWUST ZIJN VAN DE KENMERKEN VAN ONS SYSTEEM</vt:lpstr>
      <vt:lpstr>Waarom is er zoveel belangstelling voor geïntegreerde zorg? </vt:lpstr>
      <vt:lpstr>Omdat ons gezondheid(zorg)systeem in transitie is</vt:lpstr>
      <vt:lpstr>PowerPoint-presentatie</vt:lpstr>
      <vt:lpstr>PowerPoint-presentatie</vt:lpstr>
      <vt:lpstr>PowerPoint-presentatie</vt:lpstr>
      <vt:lpstr>Omwille van de levensstijl…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Acties op macro, meso en micro niveau</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Bron schema: departement zorg</vt:lpstr>
      <vt:lpstr>PowerPoint-presentatie</vt:lpstr>
      <vt:lpstr>PowerPoint-presentatie</vt:lpstr>
      <vt:lpstr>PowerPoint-presentatie</vt:lpstr>
      <vt:lpstr>PowerPoint-presentatie</vt:lpstr>
      <vt:lpstr>Basiskenmerken ch</vt:lpstr>
      <vt:lpstr>- Performante ict die gegevensdeling faciliteert - Goede afspraken over samenwerking mbt supra regionale zorgopdrachten - Maximale schaal en efficiëntie in back office (medische) diensten - Actief in trends als thuishopitalisatie, afstandszorg, …. - Sterke community van medewerkers en artsen met gedeeld holistisch mensbeeld, bewustzijn van eigen specifieke missie in lokale eco systeem - Betrokkenheid ervaringsdeskundigheid organiseren - Breed in de organisatie geriatrische en psychiatrische competenties  -  </vt:lpstr>
      <vt:lpstr>PowerPoint-presentatie</vt:lpstr>
      <vt:lpstr>PowerPoint-presentatie</vt:lpstr>
      <vt:lpstr>PowerPoint-presentatie</vt:lpstr>
      <vt:lpstr>Hoe kijkt uw organisatie naar een bijdrage aan een meer geïntegreerde zorg ?</vt:lpstr>
      <vt:lpstr>PowerPoint-presentatie</vt:lpstr>
      <vt:lpstr>PowerPoint-presentatie</vt:lpstr>
      <vt:lpstr>Maak er een verrijkend congres van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Geïntegreerde zorg</dc:title>
  <dc:creator>Jo Vandeurzen</dc:creator>
  <cp:lastModifiedBy>Eline Hoedt</cp:lastModifiedBy>
  <cp:revision>6</cp:revision>
  <dcterms:modified xsi:type="dcterms:W3CDTF">2023-09-12T13:58:44Z</dcterms:modified>
</cp:coreProperties>
</file>