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703d9968f3b44605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65" r:id="rId4"/>
    <p:sldId id="267" r:id="rId5"/>
    <p:sldId id="273" r:id="rId6"/>
    <p:sldId id="274" r:id="rId7"/>
    <p:sldId id="275" r:id="rId8"/>
    <p:sldId id="294" r:id="rId9"/>
    <p:sldId id="296" r:id="rId10"/>
    <p:sldId id="285" r:id="rId11"/>
    <p:sldId id="279" r:id="rId12"/>
    <p:sldId id="297" r:id="rId13"/>
    <p:sldId id="295" r:id="rId14"/>
    <p:sldId id="280" r:id="rId15"/>
    <p:sldId id="281" r:id="rId16"/>
    <p:sldId id="282" r:id="rId17"/>
    <p:sldId id="288" r:id="rId18"/>
    <p:sldId id="303" r:id="rId19"/>
    <p:sldId id="292" r:id="rId20"/>
    <p:sldId id="301" r:id="rId21"/>
    <p:sldId id="302" r:id="rId22"/>
    <p:sldId id="289" r:id="rId23"/>
    <p:sldId id="287" r:id="rId24"/>
    <p:sldId id="300" r:id="rId25"/>
    <p:sldId id="290" r:id="rId26"/>
  </p:sldIdLst>
  <p:sldSz cx="24384000" cy="13716000"/>
  <p:notesSz cx="6858000" cy="9144000"/>
  <p:defaultTextStyle>
    <a:defPPr>
      <a:defRPr lang="nl-NL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 autoAdjust="0"/>
  </p:normalViewPr>
  <p:slideViewPr>
    <p:cSldViewPr snapToGrid="0">
      <p:cViewPr varScale="1">
        <p:scale>
          <a:sx n="44" d="100"/>
          <a:sy n="44" d="100"/>
        </p:scale>
        <p:origin x="27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33ABF-1FC3-4568-80E2-C0B98BCC2FB5}" type="datetimeFigureOut">
              <a:rPr lang="nl-NL" smtClean="0"/>
              <a:t>18-9-2023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6997-B29E-4CAD-9635-A53F540BE9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14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96997-B29E-4CAD-9635-A53F540BE9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1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/>
          <a:stretch/>
        </p:blipFill>
        <p:spPr>
          <a:xfrm>
            <a:off x="4126525" y="4164506"/>
            <a:ext cx="16136872" cy="44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Hoofdstuk gro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>
            <a:spLocks noChangeAspect="1"/>
          </p:cNvSpPr>
          <p:nvPr userDrawn="1"/>
        </p:nvSpPr>
        <p:spPr>
          <a:xfrm>
            <a:off x="2470150" y="0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10064-5E42-4427-984E-8F55F057C8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94149" y="2770063"/>
            <a:ext cx="11081727" cy="8577875"/>
          </a:xfr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00" y="215155"/>
            <a:ext cx="2548800" cy="10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65" y="482604"/>
            <a:ext cx="2011337" cy="4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65" y="482604"/>
            <a:ext cx="2011337" cy="4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12653963" y="726"/>
            <a:ext cx="11730037" cy="13715274"/>
          </a:xfrm>
          <a:custGeom>
            <a:avLst/>
            <a:gdLst>
              <a:gd name="connsiteX0" fmla="*/ 11730037 w 11730037"/>
              <a:gd name="connsiteY0" fmla="*/ 0 h 13715274"/>
              <a:gd name="connsiteX1" fmla="*/ 11730037 w 11730037"/>
              <a:gd name="connsiteY1" fmla="*/ 11950047 h 13715274"/>
              <a:gd name="connsiteX2" fmla="*/ 11702749 w 11730037"/>
              <a:gd name="connsiteY2" fmla="*/ 11969155 h 13715274"/>
              <a:gd name="connsiteX3" fmla="*/ 5830781 w 11730037"/>
              <a:gd name="connsiteY3" fmla="*/ 13698224 h 13715274"/>
              <a:gd name="connsiteX4" fmla="*/ 8729 w 11730037"/>
              <a:gd name="connsiteY4" fmla="*/ 7401140 h 13715274"/>
              <a:gd name="connsiteX5" fmla="*/ 0 w 11730037"/>
              <a:gd name="connsiteY5" fmla="*/ 7055112 h 13715274"/>
              <a:gd name="connsiteX6" fmla="*/ 0 w 11730037"/>
              <a:gd name="connsiteY6" fmla="*/ 7016361 h 13715274"/>
              <a:gd name="connsiteX7" fmla="*/ 5987 w 11730037"/>
              <a:gd name="connsiteY7" fmla="*/ 6675784 h 13715274"/>
              <a:gd name="connsiteX8" fmla="*/ 8505353 w 11730037"/>
              <a:gd name="connsiteY8" fmla="*/ 6928 h 1371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0037" h="13715274">
                <a:moveTo>
                  <a:pt x="11730037" y="0"/>
                </a:moveTo>
                <a:lnTo>
                  <a:pt x="11730037" y="11950047"/>
                </a:lnTo>
                <a:lnTo>
                  <a:pt x="11702749" y="11969155"/>
                </a:lnTo>
                <a:cubicBezTo>
                  <a:pt x="9978685" y="13120004"/>
                  <a:pt x="8047431" y="13836714"/>
                  <a:pt x="5830781" y="13698224"/>
                </a:cubicBezTo>
                <a:cubicBezTo>
                  <a:pt x="3237711" y="13577712"/>
                  <a:pt x="196286" y="11102306"/>
                  <a:pt x="8729" y="7401140"/>
                </a:cubicBezTo>
                <a:lnTo>
                  <a:pt x="0" y="7055112"/>
                </a:lnTo>
                <a:lnTo>
                  <a:pt x="0" y="7016361"/>
                </a:lnTo>
                <a:lnTo>
                  <a:pt x="5987" y="6675784"/>
                </a:lnTo>
                <a:cubicBezTo>
                  <a:pt x="138643" y="2945549"/>
                  <a:pt x="2357201" y="6928"/>
                  <a:pt x="8505353" y="69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470150" y="9994163"/>
            <a:ext cx="10495573" cy="1588236"/>
          </a:xfrm>
        </p:spPr>
        <p:txBody>
          <a:bodyPr/>
          <a:lstStyle>
            <a:lvl1pPr marL="0" indent="0" algn="l">
              <a:buNone/>
              <a:defRPr sz="3600" baseline="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 smtClean="0"/>
              <a:t>Ondertitel, datum of naam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470150" y="6742962"/>
            <a:ext cx="10495573" cy="2651126"/>
          </a:xfrm>
          <a:noFill/>
        </p:spPr>
        <p:txBody>
          <a:bodyPr/>
          <a:lstStyle>
            <a:lvl1pPr>
              <a:defRPr sz="9600"/>
            </a:lvl1pPr>
          </a:lstStyle>
          <a:p>
            <a:r>
              <a:rPr lang="nl-NL" dirty="0" smtClean="0"/>
              <a:t>Titel van presentatie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742058"/>
            <a:ext cx="6319287" cy="14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65" y="482604"/>
            <a:ext cx="2011337" cy="470504"/>
          </a:xfrm>
          <a:prstGeom prst="rect">
            <a:avLst/>
          </a:prstGeom>
        </p:spPr>
      </p:pic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470150" y="-23446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35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70150" y="1550864"/>
            <a:ext cx="9360000" cy="24747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12653963" y="726"/>
            <a:ext cx="11730037" cy="13715274"/>
          </a:xfrm>
          <a:custGeom>
            <a:avLst/>
            <a:gdLst>
              <a:gd name="connsiteX0" fmla="*/ 11730037 w 11730037"/>
              <a:gd name="connsiteY0" fmla="*/ 0 h 13715274"/>
              <a:gd name="connsiteX1" fmla="*/ 11730037 w 11730037"/>
              <a:gd name="connsiteY1" fmla="*/ 11950047 h 13715274"/>
              <a:gd name="connsiteX2" fmla="*/ 11702749 w 11730037"/>
              <a:gd name="connsiteY2" fmla="*/ 11969155 h 13715274"/>
              <a:gd name="connsiteX3" fmla="*/ 5830781 w 11730037"/>
              <a:gd name="connsiteY3" fmla="*/ 13698224 h 13715274"/>
              <a:gd name="connsiteX4" fmla="*/ 8729 w 11730037"/>
              <a:gd name="connsiteY4" fmla="*/ 7401140 h 13715274"/>
              <a:gd name="connsiteX5" fmla="*/ 0 w 11730037"/>
              <a:gd name="connsiteY5" fmla="*/ 7055112 h 13715274"/>
              <a:gd name="connsiteX6" fmla="*/ 0 w 11730037"/>
              <a:gd name="connsiteY6" fmla="*/ 7016361 h 13715274"/>
              <a:gd name="connsiteX7" fmla="*/ 5987 w 11730037"/>
              <a:gd name="connsiteY7" fmla="*/ 6675784 h 13715274"/>
              <a:gd name="connsiteX8" fmla="*/ 8505353 w 11730037"/>
              <a:gd name="connsiteY8" fmla="*/ 6928 h 1371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0037" h="13715274">
                <a:moveTo>
                  <a:pt x="11730037" y="0"/>
                </a:moveTo>
                <a:lnTo>
                  <a:pt x="11730037" y="11950047"/>
                </a:lnTo>
                <a:lnTo>
                  <a:pt x="11702749" y="11969155"/>
                </a:lnTo>
                <a:cubicBezTo>
                  <a:pt x="9978685" y="13120004"/>
                  <a:pt x="8047431" y="13836714"/>
                  <a:pt x="5830781" y="13698224"/>
                </a:cubicBezTo>
                <a:cubicBezTo>
                  <a:pt x="3237711" y="13577712"/>
                  <a:pt x="196286" y="11102306"/>
                  <a:pt x="8729" y="7401140"/>
                </a:cubicBezTo>
                <a:lnTo>
                  <a:pt x="0" y="7055112"/>
                </a:lnTo>
                <a:lnTo>
                  <a:pt x="0" y="7016361"/>
                </a:lnTo>
                <a:lnTo>
                  <a:pt x="5987" y="6675784"/>
                </a:lnTo>
                <a:cubicBezTo>
                  <a:pt x="138643" y="2945549"/>
                  <a:pt x="2357201" y="6928"/>
                  <a:pt x="8505353" y="69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2470150" y="4384675"/>
            <a:ext cx="9359900" cy="79692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75772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/>
          <p:cNvSpPr>
            <a:spLocks noChangeAspect="1"/>
          </p:cNvSpPr>
          <p:nvPr userDrawn="1"/>
        </p:nvSpPr>
        <p:spPr>
          <a:xfrm>
            <a:off x="2470150" y="-23446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70150" y="3651250"/>
            <a:ext cx="9360000" cy="87026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555414" y="3651250"/>
            <a:ext cx="9360000" cy="87026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65" y="482604"/>
            <a:ext cx="2011337" cy="4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6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470150" y="3651250"/>
            <a:ext cx="9360000" cy="80351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/>
                </a:solidFill>
              </a:defRPr>
            </a:lvl1pPr>
            <a:lvl2pPr>
              <a:defRPr sz="4000"/>
            </a:lvl2pPr>
          </a:lstStyle>
          <a:p>
            <a:pPr lvl="0"/>
            <a:r>
              <a:rPr lang="nl-NL" dirty="0" smtClean="0"/>
              <a:t>Klik voor </a:t>
            </a:r>
            <a:r>
              <a:rPr lang="nl-NL" dirty="0" err="1" smtClean="0"/>
              <a:t>subkop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555414" y="3651250"/>
            <a:ext cx="9360000" cy="80351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/>
                </a:solidFill>
              </a:defRPr>
            </a:lvl1pPr>
            <a:lvl2pPr>
              <a:defRPr sz="4000"/>
            </a:lvl2pPr>
          </a:lstStyle>
          <a:p>
            <a:pPr lvl="0"/>
            <a:r>
              <a:rPr lang="nl-NL" dirty="0" smtClean="0"/>
              <a:t>Klik voor </a:t>
            </a:r>
            <a:r>
              <a:rPr lang="nl-NL" dirty="0" err="1" smtClean="0"/>
              <a:t>subkop</a:t>
            </a:r>
            <a:endParaRPr lang="nl-NL" dirty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2470150" y="4454768"/>
            <a:ext cx="9360000" cy="789915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12555414" y="4454768"/>
            <a:ext cx="9360000" cy="789915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2" name="Vrije vorm 11"/>
          <p:cNvSpPr>
            <a:spLocks noChangeAspect="1"/>
          </p:cNvSpPr>
          <p:nvPr userDrawn="1"/>
        </p:nvSpPr>
        <p:spPr>
          <a:xfrm>
            <a:off x="2470150" y="-23446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65" y="482604"/>
            <a:ext cx="2011337" cy="4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2470150" y="3587749"/>
            <a:ext cx="19443700" cy="85104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Vrije vorm 12"/>
          <p:cNvSpPr>
            <a:spLocks noChangeAspect="1"/>
          </p:cNvSpPr>
          <p:nvPr userDrawn="1"/>
        </p:nvSpPr>
        <p:spPr>
          <a:xfrm>
            <a:off x="2470150" y="-23446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65" y="482604"/>
            <a:ext cx="2011337" cy="4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Hoofdstuk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>
            <a:spLocks noChangeAspect="1"/>
          </p:cNvSpPr>
          <p:nvPr userDrawn="1"/>
        </p:nvSpPr>
        <p:spPr>
          <a:xfrm>
            <a:off x="2470150" y="0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10064-5E42-4427-984E-8F55F057C8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94149" y="2770063"/>
            <a:ext cx="11081727" cy="8577875"/>
          </a:xfr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00" y="215155"/>
            <a:ext cx="2548800" cy="10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Hoofdstuk roo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>
            <a:spLocks noChangeAspect="1"/>
          </p:cNvSpPr>
          <p:nvPr userDrawn="1"/>
        </p:nvSpPr>
        <p:spPr>
          <a:xfrm>
            <a:off x="2470150" y="0"/>
            <a:ext cx="19205606" cy="11160714"/>
          </a:xfrm>
          <a:custGeom>
            <a:avLst/>
            <a:gdLst>
              <a:gd name="connsiteX0" fmla="*/ 3396551 w 19205606"/>
              <a:gd name="connsiteY0" fmla="*/ 0 h 11160714"/>
              <a:gd name="connsiteX1" fmla="*/ 19205606 w 19205606"/>
              <a:gd name="connsiteY1" fmla="*/ 0 h 11160714"/>
              <a:gd name="connsiteX2" fmla="*/ 16425532 w 19205606"/>
              <a:gd name="connsiteY2" fmla="*/ 3157808 h 11160714"/>
              <a:gd name="connsiteX3" fmla="*/ 5024123 w 19205606"/>
              <a:gd name="connsiteY3" fmla="*/ 11146024 h 11160714"/>
              <a:gd name="connsiteX4" fmla="*/ 0 w 19205606"/>
              <a:gd name="connsiteY4" fmla="*/ 5408615 h 11160714"/>
              <a:gd name="connsiteX5" fmla="*/ 2 w 19205606"/>
              <a:gd name="connsiteY5" fmla="*/ 5408615 h 11160714"/>
              <a:gd name="connsiteX6" fmla="*/ 3205793 w 19205606"/>
              <a:gd name="connsiteY6" fmla="*/ 77965 h 111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5606" h="11160714">
                <a:moveTo>
                  <a:pt x="3396551" y="0"/>
                </a:moveTo>
                <a:lnTo>
                  <a:pt x="19205606" y="0"/>
                </a:lnTo>
                <a:lnTo>
                  <a:pt x="16425532" y="3157808"/>
                </a:lnTo>
                <a:cubicBezTo>
                  <a:pt x="13531638" y="6438489"/>
                  <a:pt x="10170681" y="11467567"/>
                  <a:pt x="5024123" y="11146024"/>
                </a:cubicBezTo>
                <a:cubicBezTo>
                  <a:pt x="2717873" y="11038842"/>
                  <a:pt x="0" y="8769681"/>
                  <a:pt x="0" y="5408615"/>
                </a:cubicBezTo>
                <a:lnTo>
                  <a:pt x="2" y="5408615"/>
                </a:lnTo>
                <a:cubicBezTo>
                  <a:pt x="2" y="3097882"/>
                  <a:pt x="879341" y="1100605"/>
                  <a:pt x="3205793" y="779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10064-5E42-4427-984E-8F55F057C8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94149" y="2770063"/>
            <a:ext cx="11081727" cy="8577875"/>
          </a:xfrm>
        </p:spPr>
        <p:txBody>
          <a:bodyPr/>
          <a:lstStyle>
            <a:lvl1pPr>
              <a:lnSpc>
                <a:spcPct val="10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00" y="215155"/>
            <a:ext cx="2548800" cy="10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70150" y="1550864"/>
            <a:ext cx="19443700" cy="1356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70150" y="3752850"/>
            <a:ext cx="19443700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70150" y="12712701"/>
            <a:ext cx="11949235" cy="730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2568502" y="12712701"/>
            <a:ext cx="864000" cy="730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2400" b="1">
                <a:solidFill>
                  <a:schemeClr val="accent1"/>
                </a:solidFill>
              </a:defRPr>
            </a:lvl1pPr>
          </a:lstStyle>
          <a:p>
            <a:fld id="{47210064-5E42-4427-984E-8F55F057C8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1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68" r:id="rId4"/>
    <p:sldLayoutId id="2147483652" r:id="rId5"/>
    <p:sldLayoutId id="2147483666" r:id="rId6"/>
    <p:sldLayoutId id="2147483669" r:id="rId7"/>
    <p:sldLayoutId id="2147483664" r:id="rId8"/>
    <p:sldLayoutId id="2147483670" r:id="rId9"/>
    <p:sldLayoutId id="2147483671" r:id="rId10"/>
    <p:sldLayoutId id="2147483654" r:id="rId11"/>
    <p:sldLayoutId id="214748366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792000" indent="-792000" algn="l" defTabSz="1828800" rtl="0" eaLnBrk="1" latinLnBrk="0" hangingPunct="1">
        <a:lnSpc>
          <a:spcPct val="105000"/>
        </a:lnSpc>
        <a:spcBef>
          <a:spcPts val="0"/>
        </a:spcBef>
        <a:buSzPct val="60000"/>
        <a:buFontTx/>
        <a:buBlip>
          <a:blip r:embed="rId14"/>
        </a:buBlip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224000" indent="-432000" algn="l" defTabSz="1828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656000" indent="-432000" algn="l" defTabSz="1828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00" indent="-432000" algn="l" defTabSz="1828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0" indent="-432000" algn="l" defTabSz="1828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556" userDrawn="1">
          <p15:clr>
            <a:srgbClr val="F26B43"/>
          </p15:clr>
        </p15:guide>
        <p15:guide id="4" pos="13804" userDrawn="1">
          <p15:clr>
            <a:srgbClr val="F26B43"/>
          </p15:clr>
        </p15:guide>
        <p15:guide id="5" pos="147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19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Integraal in zijn werking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10651" y="3210983"/>
            <a:ext cx="20389851" cy="5949950"/>
          </a:xfrm>
        </p:spPr>
        <p:txBody>
          <a:bodyPr/>
          <a:lstStyle/>
          <a:p>
            <a:pPr marL="0" indent="0">
              <a:buNone/>
            </a:pPr>
            <a:r>
              <a:rPr lang="nl-BE" sz="4800" i="1" dirty="0" smtClean="0"/>
              <a:t>alle </a:t>
            </a:r>
            <a:r>
              <a:rPr lang="nl-BE" sz="4800" i="1" dirty="0"/>
              <a:t>personen met een zorg- en ondersteuningsvraag en hun </a:t>
            </a:r>
            <a:r>
              <a:rPr lang="nl-BE" sz="4800" i="1" dirty="0" smtClean="0"/>
              <a:t>mantelzorgers, vanuit een holistische visie </a:t>
            </a:r>
            <a:r>
              <a:rPr lang="nl-BE" sz="4800" i="1" dirty="0"/>
              <a:t>doorheen alle levensfases (kraamzorg, problematische opvoedingssituaties, mensen met psychische kwetsbaarheid, mensen met een handicap, fysisch probleem, palliatieve zorg, personen met dementie…)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3" y="7621399"/>
            <a:ext cx="6085150" cy="57293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06" y="7701749"/>
            <a:ext cx="10055116" cy="56490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5853" y="7192108"/>
            <a:ext cx="6878147" cy="6523892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22760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2550" y="1550864"/>
            <a:ext cx="20564020" cy="1356457"/>
          </a:xfrm>
        </p:spPr>
        <p:txBody>
          <a:bodyPr/>
          <a:lstStyle/>
          <a:p>
            <a:r>
              <a:rPr lang="nl-BE" dirty="0" smtClean="0"/>
              <a:t>Doelgericht: verder dan taakgericht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11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4089232"/>
            <a:ext cx="19443700" cy="838140"/>
          </a:xfrm>
        </p:spPr>
        <p:txBody>
          <a:bodyPr/>
          <a:lstStyle/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b="1" dirty="0"/>
              <a:t> </a:t>
            </a:r>
            <a:r>
              <a:rPr lang="nl-BE" sz="4000" b="1" dirty="0" smtClean="0"/>
              <a:t>    </a:t>
            </a:r>
            <a:endParaRPr lang="nl-BE" sz="4000" b="1" dirty="0"/>
          </a:p>
          <a:p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2622550" y="3515555"/>
            <a:ext cx="20135850" cy="1411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b="1" dirty="0" smtClean="0"/>
              <a:t>Persoonsverzorging: </a:t>
            </a:r>
            <a:r>
              <a:rPr lang="nl-NL" sz="4000" dirty="0" smtClean="0"/>
              <a:t>dagelijkse lichaamszorg en comfort bieden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622550" y="4468699"/>
            <a:ext cx="19443700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4000" dirty="0" smtClean="0"/>
              <a:t>Opmerken en begrijpen van </a:t>
            </a:r>
            <a:r>
              <a:rPr lang="nl-NL" sz="4000" b="1" dirty="0" smtClean="0"/>
              <a:t>psychosociale en emotionele problemen </a:t>
            </a:r>
            <a:r>
              <a:rPr lang="nl-NL" sz="4000" dirty="0" smtClean="0"/>
              <a:t>en ondersteuning bieden bij de verwerking ervan</a:t>
            </a:r>
          </a:p>
          <a:p>
            <a:r>
              <a:rPr lang="nl-NL" sz="4000" b="1" dirty="0" smtClean="0"/>
              <a:t>Ondersteunen </a:t>
            </a:r>
            <a:r>
              <a:rPr lang="nl-NL" sz="4000" dirty="0" smtClean="0"/>
              <a:t>bij sociale contacten, ontspanning, therapietrouw, …</a:t>
            </a:r>
          </a:p>
          <a:p>
            <a:pPr>
              <a:lnSpc>
                <a:spcPct val="150000"/>
              </a:lnSpc>
            </a:pPr>
            <a:r>
              <a:rPr lang="nl-NL" sz="4000" b="1" dirty="0" smtClean="0"/>
              <a:t>Huishoudelijke hulp </a:t>
            </a:r>
          </a:p>
          <a:p>
            <a:pPr lvl="1"/>
            <a:r>
              <a:rPr lang="nl-NL" sz="3600" dirty="0" smtClean="0"/>
              <a:t>helpen bij de maaltijdenzorg, zorg voor kleding, zorg voor woon- en leefklimaat, boodschappen doen, zorg dragen voor veiligheid en hygiëne in de woning.</a:t>
            </a:r>
          </a:p>
          <a:p>
            <a:pPr>
              <a:lnSpc>
                <a:spcPct val="100000"/>
              </a:lnSpc>
            </a:pPr>
            <a:r>
              <a:rPr lang="nl-BE" sz="4000" b="1" dirty="0" smtClean="0"/>
              <a:t>Schoonmaakhulp</a:t>
            </a:r>
            <a:r>
              <a:rPr lang="nl-BE" sz="4000" dirty="0" smtClean="0"/>
              <a:t>, </a:t>
            </a:r>
            <a:r>
              <a:rPr lang="nl-BE" sz="4000" b="1" dirty="0" smtClean="0"/>
              <a:t>karweihulp</a:t>
            </a:r>
            <a:r>
              <a:rPr lang="nl-BE" sz="4000" dirty="0" smtClean="0"/>
              <a:t> en </a:t>
            </a:r>
            <a:r>
              <a:rPr lang="nl-BE" sz="4000" b="1" dirty="0" smtClean="0"/>
              <a:t>oppashulp</a:t>
            </a:r>
            <a:r>
              <a:rPr lang="nl-BE" sz="4000" dirty="0" smtClean="0"/>
              <a:t>, al dan niet op basis van een samenwerkingsverband met andere thuiszorgvoorzieningen</a:t>
            </a:r>
          </a:p>
          <a:p>
            <a:pPr>
              <a:lnSpc>
                <a:spcPct val="100000"/>
              </a:lnSpc>
            </a:pPr>
            <a:endParaRPr lang="nl-BE" sz="4000" dirty="0"/>
          </a:p>
          <a:p>
            <a:pPr marL="0" indent="0">
              <a:lnSpc>
                <a:spcPct val="100000"/>
              </a:lnSpc>
              <a:buNone/>
            </a:pPr>
            <a:r>
              <a:rPr lang="nl-BE" sz="4000" dirty="0" smtClean="0"/>
              <a:t>FINAAL: KWALITATIEF THUIS WONEN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901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D5381-BD3F-C9DA-AFA0-71C4D7AE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1068739"/>
            <a:ext cx="19443700" cy="1356457"/>
          </a:xfrm>
        </p:spPr>
        <p:txBody>
          <a:bodyPr/>
          <a:lstStyle/>
          <a:p>
            <a:r>
              <a:rPr lang="nl-BE" dirty="0"/>
              <a:t>Het verhaal van </a:t>
            </a:r>
            <a:r>
              <a:rPr lang="nl-BE" dirty="0" smtClean="0"/>
              <a:t>Bert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9D7706-F80D-F472-2B37-75A492E7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150" y="2308821"/>
            <a:ext cx="19443700" cy="10758792"/>
          </a:xfrm>
        </p:spPr>
        <p:txBody>
          <a:bodyPr/>
          <a:lstStyle/>
          <a:p>
            <a:r>
              <a:rPr lang="nl-BE" dirty="0" smtClean="0"/>
              <a:t>Cliënt Bert (32j)</a:t>
            </a:r>
          </a:p>
          <a:p>
            <a:pPr lvl="1"/>
            <a:r>
              <a:rPr lang="nl-BE" sz="4400" dirty="0" smtClean="0"/>
              <a:t>Persoon met beperking</a:t>
            </a:r>
            <a:endParaRPr lang="nl-BE" sz="4400" dirty="0"/>
          </a:p>
          <a:p>
            <a:pPr lvl="1"/>
            <a:r>
              <a:rPr lang="nl-BE" sz="4400" dirty="0" smtClean="0"/>
              <a:t>Zelfstandig wonen met ADL assistentie</a:t>
            </a:r>
            <a:br>
              <a:rPr lang="nl-BE" sz="4400" dirty="0" smtClean="0"/>
            </a:br>
            <a:endParaRPr lang="nl-BE" sz="4400" dirty="0" smtClean="0"/>
          </a:p>
          <a:p>
            <a:r>
              <a:rPr lang="nl-BE" dirty="0" smtClean="0"/>
              <a:t>Gelijkwaardige samenwerkingsrelaties:</a:t>
            </a:r>
          </a:p>
          <a:p>
            <a:pPr lvl="1"/>
            <a:r>
              <a:rPr lang="nl-BE" sz="4400" dirty="0" smtClean="0"/>
              <a:t>Zorgvragen – zorgverlener</a:t>
            </a:r>
          </a:p>
          <a:p>
            <a:pPr lvl="1"/>
            <a:r>
              <a:rPr lang="nl-BE" sz="4400" dirty="0" smtClean="0"/>
              <a:t>Zorgverleners onderling</a:t>
            </a:r>
            <a:br>
              <a:rPr lang="nl-BE" sz="4400" dirty="0" smtClean="0"/>
            </a:br>
            <a:endParaRPr lang="nl-BE" sz="4400" dirty="0" smtClean="0"/>
          </a:p>
          <a:p>
            <a:r>
              <a:rPr lang="nl-BE" dirty="0" smtClean="0"/>
              <a:t>Belangrijke levens- en zorgdoelen:</a:t>
            </a:r>
          </a:p>
          <a:p>
            <a:pPr lvl="1"/>
            <a:r>
              <a:rPr lang="nl-BE" sz="4400" dirty="0" smtClean="0"/>
              <a:t>Behoud van rust en psychisch welbevinden</a:t>
            </a:r>
          </a:p>
          <a:p>
            <a:pPr lvl="1"/>
            <a:r>
              <a:rPr lang="nl-BE" sz="4400" dirty="0" smtClean="0"/>
              <a:t>Behoud van autonomie/ zelfstandigheid</a:t>
            </a:r>
          </a:p>
          <a:p>
            <a:pPr lvl="1"/>
            <a:r>
              <a:rPr lang="nl-BE" sz="4400" dirty="0" smtClean="0"/>
              <a:t>Ontwikkelen van privacy </a:t>
            </a:r>
            <a:r>
              <a:rPr lang="nl-BE" sz="4400" dirty="0" err="1" smtClean="0"/>
              <a:t>tov</a:t>
            </a:r>
            <a:r>
              <a:rPr lang="nl-BE" sz="4400" dirty="0" smtClean="0"/>
              <a:t> ouders</a:t>
            </a:r>
          </a:p>
          <a:p>
            <a:pPr lvl="1"/>
            <a:r>
              <a:rPr lang="nl-BE" sz="4400" dirty="0" smtClean="0"/>
              <a:t>Behoud van </a:t>
            </a:r>
            <a:r>
              <a:rPr lang="nl-BE" sz="4400" dirty="0" err="1" smtClean="0"/>
              <a:t>moeder-rol</a:t>
            </a:r>
            <a:r>
              <a:rPr lang="nl-BE" sz="4400" dirty="0" smtClean="0"/>
              <a:t> van de moeder</a:t>
            </a:r>
            <a:br>
              <a:rPr lang="nl-BE" sz="4400" dirty="0" smtClean="0"/>
            </a:br>
            <a:endParaRPr lang="nl-BE" sz="4400" dirty="0"/>
          </a:p>
          <a:p>
            <a:r>
              <a:rPr lang="nl-BE" dirty="0" smtClean="0"/>
              <a:t> Bert aan het woord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1DADCE-55A7-ABDC-739C-FF3812D9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78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hoek 49"/>
          <p:cNvSpPr/>
          <p:nvPr/>
        </p:nvSpPr>
        <p:spPr>
          <a:xfrm>
            <a:off x="1410902" y="2212847"/>
            <a:ext cx="19443699" cy="638251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hthoek 47"/>
          <p:cNvSpPr/>
          <p:nvPr/>
        </p:nvSpPr>
        <p:spPr>
          <a:xfrm>
            <a:off x="4040646" y="7644451"/>
            <a:ext cx="16342854" cy="5451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Gelijkbenige driehoek 46"/>
          <p:cNvSpPr/>
          <p:nvPr/>
        </p:nvSpPr>
        <p:spPr>
          <a:xfrm rot="16200000">
            <a:off x="10147787" y="3133943"/>
            <a:ext cx="10883332" cy="904114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5444" y="582715"/>
            <a:ext cx="20772781" cy="1356457"/>
          </a:xfrm>
        </p:spPr>
        <p:txBody>
          <a:bodyPr/>
          <a:lstStyle/>
          <a:p>
            <a:r>
              <a:rPr lang="nl-BE" dirty="0" smtClean="0"/>
              <a:t>Geïntegreerd in zorg &amp; welzijn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22860934" y="12901212"/>
            <a:ext cx="864000" cy="730250"/>
          </a:xfrm>
        </p:spPr>
        <p:txBody>
          <a:bodyPr/>
          <a:lstStyle/>
          <a:p>
            <a:fld id="{47210064-5E42-4427-984E-8F55F057C8CF}" type="slidenum">
              <a:rPr lang="nl-NL" smtClean="0"/>
              <a:t>13</a:t>
            </a:fld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460616" y="2212847"/>
            <a:ext cx="5213220" cy="10883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Cliënt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2343712" y="6405160"/>
            <a:ext cx="1422470" cy="2239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 smtClean="0"/>
          </a:p>
          <a:p>
            <a:pPr algn="ctr"/>
            <a:endParaRPr lang="nl-BE" sz="2000" dirty="0"/>
          </a:p>
          <a:p>
            <a:pPr algn="ctr"/>
            <a:endParaRPr lang="nl-BE" sz="2000" dirty="0"/>
          </a:p>
          <a:p>
            <a:pPr algn="ctr"/>
            <a:r>
              <a:rPr lang="nl-BE" sz="2800" dirty="0"/>
              <a:t>Cliënt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976445" y="3698278"/>
            <a:ext cx="418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Thuisomgeving</a:t>
            </a:r>
            <a:endParaRPr lang="nl-BE" b="1" dirty="0" smtClean="0">
              <a:solidFill>
                <a:schemeClr val="bg1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2804556" y="6593082"/>
            <a:ext cx="536160" cy="703336"/>
            <a:chOff x="17598821" y="3411415"/>
            <a:chExt cx="1186878" cy="1520182"/>
          </a:xfrm>
        </p:grpSpPr>
        <p:grpSp>
          <p:nvGrpSpPr>
            <p:cNvPr id="20" name="Groep 19"/>
            <p:cNvGrpSpPr/>
            <p:nvPr/>
          </p:nvGrpSpPr>
          <p:grpSpPr>
            <a:xfrm>
              <a:off x="17855556" y="3411415"/>
              <a:ext cx="668216" cy="1178169"/>
              <a:chOff x="19184815" y="2813539"/>
              <a:chExt cx="545123" cy="1107830"/>
            </a:xfrm>
            <a:noFill/>
          </p:grpSpPr>
          <p:sp>
            <p:nvSpPr>
              <p:cNvPr id="25" name="Ovaal 24"/>
              <p:cNvSpPr/>
              <p:nvPr/>
            </p:nvSpPr>
            <p:spPr>
              <a:xfrm>
                <a:off x="19184815" y="3213648"/>
                <a:ext cx="545123" cy="707721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" name="Ovaal 25"/>
              <p:cNvSpPr/>
              <p:nvPr/>
            </p:nvSpPr>
            <p:spPr>
              <a:xfrm>
                <a:off x="19255152" y="2813539"/>
                <a:ext cx="386861" cy="40011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1" name="Rechte verbindingslijn 20"/>
            <p:cNvCxnSpPr/>
            <p:nvPr/>
          </p:nvCxnSpPr>
          <p:spPr>
            <a:xfrm flipV="1">
              <a:off x="18523772" y="3818640"/>
              <a:ext cx="261927" cy="172363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17598821" y="3836927"/>
              <a:ext cx="342955" cy="17236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18397705" y="4534720"/>
              <a:ext cx="107779" cy="396877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flipH="1">
              <a:off x="17941776" y="4577392"/>
              <a:ext cx="77977" cy="35420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27" name="Groep 26"/>
          <p:cNvGrpSpPr/>
          <p:nvPr/>
        </p:nvGrpSpPr>
        <p:grpSpPr>
          <a:xfrm>
            <a:off x="2265030" y="9827982"/>
            <a:ext cx="536160" cy="873924"/>
            <a:chOff x="17598821" y="3411415"/>
            <a:chExt cx="1186878" cy="1520182"/>
          </a:xfrm>
          <a:solidFill>
            <a:schemeClr val="tx2"/>
          </a:solidFill>
        </p:grpSpPr>
        <p:grpSp>
          <p:nvGrpSpPr>
            <p:cNvPr id="28" name="Groep 27"/>
            <p:cNvGrpSpPr/>
            <p:nvPr/>
          </p:nvGrpSpPr>
          <p:grpSpPr>
            <a:xfrm>
              <a:off x="17855556" y="3411415"/>
              <a:ext cx="668216" cy="1178169"/>
              <a:chOff x="19184815" y="2813539"/>
              <a:chExt cx="545123" cy="1107830"/>
            </a:xfrm>
            <a:grpFill/>
          </p:grpSpPr>
          <p:sp>
            <p:nvSpPr>
              <p:cNvPr id="33" name="Ovaal 32"/>
              <p:cNvSpPr/>
              <p:nvPr/>
            </p:nvSpPr>
            <p:spPr>
              <a:xfrm>
                <a:off x="19184815" y="3213648"/>
                <a:ext cx="545123" cy="707721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19255152" y="2813539"/>
                <a:ext cx="386861" cy="400110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9" name="Rechte verbindingslijn 28"/>
            <p:cNvCxnSpPr/>
            <p:nvPr/>
          </p:nvCxnSpPr>
          <p:spPr>
            <a:xfrm flipV="1">
              <a:off x="18523772" y="3818640"/>
              <a:ext cx="261927" cy="172363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17598821" y="3836927"/>
              <a:ext cx="342955" cy="172365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18397705" y="4534720"/>
              <a:ext cx="107779" cy="396877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 flipH="1">
              <a:off x="17941776" y="4577392"/>
              <a:ext cx="77977" cy="354205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35" name="Groep 34"/>
          <p:cNvGrpSpPr/>
          <p:nvPr/>
        </p:nvGrpSpPr>
        <p:grpSpPr>
          <a:xfrm>
            <a:off x="3340716" y="9848941"/>
            <a:ext cx="536160" cy="873924"/>
            <a:chOff x="17598821" y="3411415"/>
            <a:chExt cx="1186878" cy="1520182"/>
          </a:xfrm>
          <a:solidFill>
            <a:schemeClr val="tx2"/>
          </a:solidFill>
        </p:grpSpPr>
        <p:grpSp>
          <p:nvGrpSpPr>
            <p:cNvPr id="36" name="Groep 35"/>
            <p:cNvGrpSpPr/>
            <p:nvPr/>
          </p:nvGrpSpPr>
          <p:grpSpPr>
            <a:xfrm>
              <a:off x="17855556" y="3411415"/>
              <a:ext cx="668216" cy="1178169"/>
              <a:chOff x="19184815" y="2813539"/>
              <a:chExt cx="545123" cy="1107830"/>
            </a:xfrm>
            <a:grpFill/>
          </p:grpSpPr>
          <p:sp>
            <p:nvSpPr>
              <p:cNvPr id="41" name="Ovaal 40"/>
              <p:cNvSpPr/>
              <p:nvPr/>
            </p:nvSpPr>
            <p:spPr>
              <a:xfrm>
                <a:off x="19184815" y="3213648"/>
                <a:ext cx="545123" cy="707721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19255152" y="2813539"/>
                <a:ext cx="386861" cy="400110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7" name="Rechte verbindingslijn 36"/>
            <p:cNvCxnSpPr/>
            <p:nvPr/>
          </p:nvCxnSpPr>
          <p:spPr>
            <a:xfrm flipV="1">
              <a:off x="18523772" y="3818640"/>
              <a:ext cx="261927" cy="172363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17598821" y="3836927"/>
              <a:ext cx="342955" cy="172365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18397705" y="4534720"/>
              <a:ext cx="107779" cy="396877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 flipH="1">
              <a:off x="17941776" y="4577392"/>
              <a:ext cx="77977" cy="354205"/>
            </a:xfrm>
            <a:prstGeom prst="lin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43" name="Tekstvak 42"/>
          <p:cNvSpPr txBox="1"/>
          <p:nvPr/>
        </p:nvSpPr>
        <p:spPr>
          <a:xfrm>
            <a:off x="1433064" y="11103053"/>
            <a:ext cx="3243765" cy="194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bg1"/>
                </a:solidFill>
              </a:rPr>
              <a:t>Dichte familie en mantelzorgers</a:t>
            </a:r>
          </a:p>
          <a:p>
            <a:pPr algn="ctr"/>
            <a:r>
              <a:rPr lang="nl-BE" sz="2800" dirty="0" smtClean="0">
                <a:solidFill>
                  <a:schemeClr val="bg1"/>
                </a:solidFill>
              </a:rPr>
              <a:t>buurt</a:t>
            </a:r>
            <a:endParaRPr lang="nl-BE" sz="2800" dirty="0">
              <a:solidFill>
                <a:schemeClr val="bg1"/>
              </a:solidFill>
            </a:endParaRPr>
          </a:p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6" name="Afgeronde rechthoek 45"/>
          <p:cNvSpPr/>
          <p:nvPr/>
        </p:nvSpPr>
        <p:spPr>
          <a:xfrm>
            <a:off x="9271923" y="6211624"/>
            <a:ext cx="4956048" cy="2961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Gezinszorg</a:t>
            </a:r>
            <a:endParaRPr lang="nl-BE" b="1" dirty="0"/>
          </a:p>
        </p:txBody>
      </p:sp>
      <p:sp>
        <p:nvSpPr>
          <p:cNvPr id="49" name="Tekstvak 48"/>
          <p:cNvSpPr txBox="1"/>
          <p:nvPr/>
        </p:nvSpPr>
        <p:spPr>
          <a:xfrm>
            <a:off x="6501187" y="2498937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Laagdrempelig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5213503" y="7301948"/>
            <a:ext cx="455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Deskundig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9593663" y="10028187"/>
            <a:ext cx="53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Nabij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3" name="Afgeronde rechthoek 52"/>
          <p:cNvSpPr/>
          <p:nvPr/>
        </p:nvSpPr>
        <p:spPr>
          <a:xfrm>
            <a:off x="11932445" y="2915538"/>
            <a:ext cx="4878019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Flexibel in de taken die uitgevoerd moeten worden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4" name="Afgeronde rechthoek 53"/>
          <p:cNvSpPr/>
          <p:nvPr/>
        </p:nvSpPr>
        <p:spPr>
          <a:xfrm>
            <a:off x="6235363" y="3793390"/>
            <a:ext cx="2941035" cy="75957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Op gelijke voet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9505087" y="4182423"/>
            <a:ext cx="5070413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Ondersteuning bij verminderd zelfvermogen. We ondersteunen, niet taken volledig overnemen.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6" name="Afgeronde rechthoek 55"/>
          <p:cNvSpPr/>
          <p:nvPr/>
        </p:nvSpPr>
        <p:spPr>
          <a:xfrm>
            <a:off x="6139589" y="5673988"/>
            <a:ext cx="2916712" cy="7311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Niet stigmatiserend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7" name="Afgeronde rechthoek 56"/>
          <p:cNvSpPr/>
          <p:nvPr/>
        </p:nvSpPr>
        <p:spPr>
          <a:xfrm>
            <a:off x="6148612" y="6610848"/>
            <a:ext cx="3125702" cy="7311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Onderdeel leefwereld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8" name="Afgeronde rechthoek 57"/>
          <p:cNvSpPr/>
          <p:nvPr/>
        </p:nvSpPr>
        <p:spPr>
          <a:xfrm>
            <a:off x="15853468" y="4030223"/>
            <a:ext cx="3636550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Professionele zorgopleiding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9" name="Afgeronde rechthoek 58"/>
          <p:cNvSpPr/>
          <p:nvPr/>
        </p:nvSpPr>
        <p:spPr>
          <a:xfrm>
            <a:off x="16543648" y="9915220"/>
            <a:ext cx="2290388" cy="14116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Coaching </a:t>
            </a:r>
          </a:p>
        </p:txBody>
      </p:sp>
      <p:sp>
        <p:nvSpPr>
          <p:cNvPr id="60" name="Afgeronde rechthoek 59"/>
          <p:cNvSpPr/>
          <p:nvPr/>
        </p:nvSpPr>
        <p:spPr>
          <a:xfrm>
            <a:off x="15120702" y="8567925"/>
            <a:ext cx="3100694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Permanente bijscholing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1" name="Afgeronde rechthoek 60"/>
          <p:cNvSpPr/>
          <p:nvPr/>
        </p:nvSpPr>
        <p:spPr>
          <a:xfrm>
            <a:off x="5722599" y="8387999"/>
            <a:ext cx="3636550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Intensieve vertrouwensrelatie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2" name="Afgeronde rechthoek 61"/>
          <p:cNvSpPr/>
          <p:nvPr/>
        </p:nvSpPr>
        <p:spPr>
          <a:xfrm>
            <a:off x="11900022" y="10300034"/>
            <a:ext cx="3636550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Komen veelvuldig en langdurig aan huis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4" name="Afgeronde rechthoek 63"/>
          <p:cNvSpPr/>
          <p:nvPr/>
        </p:nvSpPr>
        <p:spPr>
          <a:xfrm>
            <a:off x="6145607" y="11251987"/>
            <a:ext cx="3636550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Uitgebreid netwerk met andere zorgverleners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5" name="Afgeronde rechthoek 64"/>
          <p:cNvSpPr/>
          <p:nvPr/>
        </p:nvSpPr>
        <p:spPr>
          <a:xfrm>
            <a:off x="14731580" y="5905545"/>
            <a:ext cx="3100694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Generalistisch maar toch doelgroepgericht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7" name="Afgeronde rechthoek 66"/>
          <p:cNvSpPr/>
          <p:nvPr/>
        </p:nvSpPr>
        <p:spPr>
          <a:xfrm>
            <a:off x="18725005" y="2212847"/>
            <a:ext cx="5213220" cy="10883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dirty="0" smtClean="0"/>
          </a:p>
          <a:p>
            <a:pPr algn="ctr"/>
            <a:endParaRPr lang="nl-BE" sz="2800" dirty="0"/>
          </a:p>
          <a:p>
            <a:pPr algn="ctr"/>
            <a:endParaRPr lang="nl-BE" sz="2800" dirty="0" smtClean="0"/>
          </a:p>
          <a:p>
            <a:pPr algn="ctr"/>
            <a:endParaRPr lang="nl-BE" sz="2800" dirty="0"/>
          </a:p>
          <a:p>
            <a:pPr algn="ctr"/>
            <a:endParaRPr lang="nl-BE" sz="2800" dirty="0" smtClean="0"/>
          </a:p>
          <a:p>
            <a:pPr algn="ctr"/>
            <a:endParaRPr lang="nl-BE" sz="2800" dirty="0"/>
          </a:p>
          <a:p>
            <a:r>
              <a:rPr lang="nl-BE" sz="2800" dirty="0" smtClean="0"/>
              <a:t>Partner </a:t>
            </a:r>
            <a:r>
              <a:rPr lang="nl-BE" sz="2800" dirty="0"/>
              <a:t>in het eerstelijnsteam</a:t>
            </a:r>
          </a:p>
          <a:p>
            <a:endParaRPr lang="nl-BE" sz="2800" dirty="0" smtClean="0"/>
          </a:p>
          <a:p>
            <a:r>
              <a:rPr lang="nl-BE" sz="2800" dirty="0" smtClean="0"/>
              <a:t>Brugfunctie</a:t>
            </a:r>
            <a:r>
              <a:rPr lang="nl-BE" sz="2800" dirty="0"/>
              <a:t>: </a:t>
            </a:r>
            <a:endParaRPr lang="nl-BE" sz="2800" dirty="0" smtClean="0"/>
          </a:p>
          <a:p>
            <a:endParaRPr lang="nl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Signaalfunctie </a:t>
            </a:r>
            <a:r>
              <a:rPr lang="nl-BE" sz="2800" dirty="0"/>
              <a:t>en vroeg-detectie</a:t>
            </a:r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Tijdige </a:t>
            </a:r>
            <a:r>
              <a:rPr lang="nl-BE" sz="2800" dirty="0"/>
              <a:t>en gepaste toeleiding</a:t>
            </a:r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Warme overgang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Zorgcoördinatie </a:t>
            </a:r>
            <a:r>
              <a:rPr lang="nl-BE" sz="2800" dirty="0"/>
              <a:t>op vraag van cliënt</a:t>
            </a:r>
          </a:p>
          <a:p>
            <a:pPr algn="ctr"/>
            <a:endParaRPr lang="nl-BE" dirty="0"/>
          </a:p>
        </p:txBody>
      </p:sp>
      <p:sp>
        <p:nvSpPr>
          <p:cNvPr id="66" name="Tekstvak 65"/>
          <p:cNvSpPr txBox="1"/>
          <p:nvPr/>
        </p:nvSpPr>
        <p:spPr>
          <a:xfrm>
            <a:off x="18725005" y="2492847"/>
            <a:ext cx="5306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3200" b="1" dirty="0" smtClean="0">
              <a:solidFill>
                <a:schemeClr val="bg1"/>
              </a:solidFill>
            </a:endParaRPr>
          </a:p>
          <a:p>
            <a:pPr algn="ctr"/>
            <a:r>
              <a:rPr lang="nl-BE" sz="3200" b="1" dirty="0" smtClean="0">
                <a:solidFill>
                  <a:schemeClr val="bg1"/>
                </a:solidFill>
              </a:rPr>
              <a:t>Geïntegreerde zorg in samenwerking met andere zorgactoren</a:t>
            </a:r>
            <a:endParaRPr lang="nl-BE" sz="3200" b="1" dirty="0">
              <a:solidFill>
                <a:schemeClr val="bg1"/>
              </a:solidFill>
            </a:endParaRPr>
          </a:p>
        </p:txBody>
      </p:sp>
      <p:sp>
        <p:nvSpPr>
          <p:cNvPr id="68" name="Afgeronde rechthoek 67"/>
          <p:cNvSpPr/>
          <p:nvPr/>
        </p:nvSpPr>
        <p:spPr>
          <a:xfrm>
            <a:off x="13718297" y="11778350"/>
            <a:ext cx="3636550" cy="11960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Ogen en oren bij de cliënt</a:t>
            </a:r>
            <a:endParaRPr lang="nl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0150" y="1177933"/>
            <a:ext cx="19443700" cy="1356457"/>
          </a:xfrm>
        </p:spPr>
        <p:txBody>
          <a:bodyPr/>
          <a:lstStyle/>
          <a:p>
            <a:r>
              <a:rPr lang="nl-BE" dirty="0" smtClean="0"/>
              <a:t>Werking van de Gezinszorg</a:t>
            </a:r>
            <a:br>
              <a:rPr lang="nl-BE" dirty="0" smtClean="0"/>
            </a:br>
            <a:endParaRPr lang="nl-BE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14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263765" y="2534390"/>
            <a:ext cx="918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Toeleiding en indicatiestelling  </a:t>
            </a:r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4089232"/>
            <a:ext cx="19443700" cy="838140"/>
          </a:xfrm>
        </p:spPr>
        <p:txBody>
          <a:bodyPr/>
          <a:lstStyle/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b="1" dirty="0"/>
              <a:t> </a:t>
            </a:r>
            <a:r>
              <a:rPr lang="nl-BE" sz="4000" b="1" dirty="0" smtClean="0"/>
              <a:t>    </a:t>
            </a:r>
            <a:endParaRPr lang="nl-BE" sz="4000" b="1" dirty="0"/>
          </a:p>
          <a:p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979083" y="4089232"/>
            <a:ext cx="19443700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BE" sz="4000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516867" y="3598201"/>
            <a:ext cx="20483635" cy="947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000" b="1" dirty="0" smtClean="0"/>
              <a:t>Aanvraag rechtstreeks aan een dienst</a:t>
            </a:r>
            <a:r>
              <a:rPr lang="nl-BE" sz="4000" dirty="0" smtClean="0"/>
              <a:t>: sociale dienst, andere zorgverstrekker, door iedereen met een zorg- en ondersteuningsnood</a:t>
            </a:r>
          </a:p>
          <a:p>
            <a:r>
              <a:rPr lang="nl-BE" sz="4000" b="1" dirty="0" smtClean="0"/>
              <a:t>Sociaal onderzoek </a:t>
            </a:r>
            <a:r>
              <a:rPr lang="nl-BE" sz="4000" dirty="0" smtClean="0"/>
              <a:t>met huisbezoek door begeleidend personeel</a:t>
            </a:r>
          </a:p>
          <a:p>
            <a:r>
              <a:rPr lang="nl-BE" sz="4000" b="1" dirty="0" smtClean="0"/>
              <a:t>Zorg en ondersteuning</a:t>
            </a:r>
          </a:p>
          <a:p>
            <a:pPr lvl="1"/>
            <a:r>
              <a:rPr lang="nl-BE" sz="3600" dirty="0" smtClean="0"/>
              <a:t>Vertrek: Zorg- en ondersteuningsvraag (Geen medische aanvraag!)</a:t>
            </a:r>
          </a:p>
          <a:p>
            <a:pPr lvl="1"/>
            <a:r>
              <a:rPr lang="nl-BE" sz="3600" dirty="0" smtClean="0"/>
              <a:t>Indicatiestelling (</a:t>
            </a:r>
            <a:r>
              <a:rPr lang="nl-BE" sz="3600" dirty="0" err="1" smtClean="0"/>
              <a:t>BelRai</a:t>
            </a:r>
            <a:r>
              <a:rPr lang="nl-BE" sz="3600" dirty="0" smtClean="0"/>
              <a:t>-instrumenten: </a:t>
            </a:r>
            <a:r>
              <a:rPr lang="nl-BE" sz="3600" dirty="0" err="1" smtClean="0"/>
              <a:t>Screener</a:t>
            </a:r>
            <a:r>
              <a:rPr lang="nl-BE" sz="3600" dirty="0" smtClean="0"/>
              <a:t> en sociaal supplement) </a:t>
            </a:r>
          </a:p>
          <a:p>
            <a:pPr marL="792000" lvl="1" indent="0">
              <a:buFont typeface="Arial" panose="020B0604020202020204" pitchFamily="34" charset="0"/>
              <a:buNone/>
            </a:pPr>
            <a:r>
              <a:rPr lang="nl-BE" sz="3600" dirty="0" smtClean="0"/>
              <a:t>	- is geen afkappunt voor zorg – indicatiestelling geldt ook voor het 	zorgbudget</a:t>
            </a:r>
          </a:p>
          <a:p>
            <a:pPr marL="792000" lvl="1" indent="0">
              <a:buFont typeface="Arial" panose="020B0604020202020204" pitchFamily="34" charset="0"/>
              <a:buNone/>
            </a:pPr>
            <a:r>
              <a:rPr lang="nl-BE" sz="3600" dirty="0" smtClean="0"/>
              <a:t>	- zorg indien blijkt dat de draagkracht van de gebruiker of zijn omgeving, hetzij 	wegens geestelijke of lichamelijke ongeschiktheid, hetzij wegens bijzondere 	sociale omstandigheden, onvoldoende is.</a:t>
            </a:r>
          </a:p>
          <a:p>
            <a:pPr lvl="1"/>
            <a:r>
              <a:rPr lang="nl-BE" sz="3600" dirty="0" smtClean="0"/>
              <a:t>Inpassen binnen een integraal zorg- en ondersteuningsplan, met op vraag zorgcoördinatie:</a:t>
            </a:r>
          </a:p>
          <a:p>
            <a:pPr lvl="3"/>
            <a:r>
              <a:rPr lang="nl-BE" sz="3200" dirty="0" smtClean="0"/>
              <a:t>Thuiszorg; huisarts, verpleging, kinesist,…</a:t>
            </a:r>
          </a:p>
          <a:p>
            <a:pPr lvl="3"/>
            <a:r>
              <a:rPr lang="nl-BE" sz="3200" dirty="0" smtClean="0"/>
              <a:t>Ondersteunende mantelzorg</a:t>
            </a:r>
          </a:p>
          <a:p>
            <a:pPr lvl="3"/>
            <a:r>
              <a:rPr lang="nl-BE" sz="3200" dirty="0" smtClean="0"/>
              <a:t>Vrijwilligers</a:t>
            </a:r>
          </a:p>
          <a:p>
            <a:pPr>
              <a:buClr>
                <a:srgbClr val="F58229"/>
              </a:buClr>
            </a:pPr>
            <a:r>
              <a:rPr lang="nl-BE" sz="4000" dirty="0" smtClean="0"/>
              <a:t>Afgestemd aanbod met de cliënt </a:t>
            </a:r>
          </a:p>
          <a:p>
            <a:pPr marL="0" indent="0">
              <a:buFontTx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9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0150" y="1177933"/>
            <a:ext cx="19443700" cy="1356457"/>
          </a:xfrm>
        </p:spPr>
        <p:txBody>
          <a:bodyPr/>
          <a:lstStyle/>
          <a:p>
            <a:r>
              <a:rPr lang="nl-BE" dirty="0" smtClean="0"/>
              <a:t>Werking van de Gezinszorg</a:t>
            </a:r>
            <a:br>
              <a:rPr lang="nl-BE" dirty="0" smtClean="0"/>
            </a:br>
            <a:endParaRPr lang="nl-BE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15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470150" y="2603925"/>
            <a:ext cx="6473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Bijdrage van de cliënt</a:t>
            </a:r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4089232"/>
            <a:ext cx="19443700" cy="838140"/>
          </a:xfrm>
        </p:spPr>
        <p:txBody>
          <a:bodyPr/>
          <a:lstStyle/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b="1" dirty="0"/>
              <a:t> </a:t>
            </a:r>
            <a:r>
              <a:rPr lang="nl-BE" sz="4000" b="1" dirty="0" smtClean="0"/>
              <a:t>    </a:t>
            </a:r>
            <a:endParaRPr lang="nl-BE" sz="4000" b="1" dirty="0"/>
          </a:p>
          <a:p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979083" y="4089232"/>
            <a:ext cx="19443700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BE" sz="40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335015" y="3809281"/>
            <a:ext cx="12141200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l-BE" sz="4000" dirty="0" smtClean="0"/>
              <a:t>Uitgangspunten</a:t>
            </a:r>
          </a:p>
          <a:p>
            <a:pPr marL="0" indent="0">
              <a:buFontTx/>
              <a:buNone/>
            </a:pPr>
            <a:endParaRPr lang="nl-BE" sz="4000" dirty="0" smtClean="0"/>
          </a:p>
          <a:p>
            <a:pPr>
              <a:lnSpc>
                <a:spcPct val="150000"/>
              </a:lnSpc>
            </a:pPr>
            <a:r>
              <a:rPr lang="nl-BE" sz="4000" dirty="0" smtClean="0"/>
              <a:t>Bijdrage per effectief gepresteerd uur gezinszorg en verplaatsingstijd</a:t>
            </a:r>
          </a:p>
          <a:p>
            <a:pPr marL="0" indent="0">
              <a:buFontTx/>
              <a:buNone/>
            </a:pPr>
            <a:r>
              <a:rPr lang="nl-BE" sz="4000" dirty="0" smtClean="0"/>
              <a:t>     - gemiddeld is de bijdrage nu 7,5 euro/ uur</a:t>
            </a:r>
          </a:p>
          <a:p>
            <a:pPr marL="0" indent="0">
              <a:buFontTx/>
              <a:buNone/>
            </a:pPr>
            <a:r>
              <a:rPr lang="nl-BE" sz="4000" dirty="0" smtClean="0"/>
              <a:t>     - eigen bijdrage cliënt bepaalt mee     	zorgkeuzes</a:t>
            </a:r>
          </a:p>
          <a:p>
            <a:pPr marL="0" indent="0">
              <a:buFontTx/>
              <a:buNone/>
            </a:pPr>
            <a:r>
              <a:rPr lang="nl-BE" sz="4000" dirty="0" smtClean="0"/>
              <a:t>	</a:t>
            </a:r>
          </a:p>
          <a:p>
            <a:r>
              <a:rPr lang="nl-NL" sz="4000" dirty="0" smtClean="0"/>
              <a:t>Bijdrage is afhankelijk van de feitelijke gezinssituatie en alle inkomsten</a:t>
            </a:r>
            <a:endParaRPr lang="nl-BE" sz="40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608" y="4089232"/>
            <a:ext cx="10391319" cy="72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0150" y="1177933"/>
            <a:ext cx="19443700" cy="1356457"/>
          </a:xfrm>
        </p:spPr>
        <p:txBody>
          <a:bodyPr/>
          <a:lstStyle/>
          <a:p>
            <a:r>
              <a:rPr lang="nl-BE" dirty="0" smtClean="0"/>
              <a:t>Werking van de Gezinszorg</a:t>
            </a:r>
            <a:br>
              <a:rPr lang="nl-BE" dirty="0" smtClean="0"/>
            </a:br>
            <a:endParaRPr lang="nl-BE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16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470150" y="2603925"/>
            <a:ext cx="4152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24/7 werking</a:t>
            </a:r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4089232"/>
            <a:ext cx="19443700" cy="838140"/>
          </a:xfrm>
        </p:spPr>
        <p:txBody>
          <a:bodyPr/>
          <a:lstStyle/>
          <a:p>
            <a:pPr marL="0" indent="0">
              <a:buNone/>
            </a:pPr>
            <a:endParaRPr lang="nl-BE" sz="4000" dirty="0"/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b="1" dirty="0"/>
              <a:t> </a:t>
            </a:r>
            <a:r>
              <a:rPr lang="nl-BE" sz="4000" b="1" dirty="0" smtClean="0"/>
              <a:t>    </a:t>
            </a:r>
            <a:endParaRPr lang="nl-BE" sz="4000" b="1" dirty="0"/>
          </a:p>
          <a:p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979083" y="4089232"/>
            <a:ext cx="19443700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BE" sz="4000" dirty="0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182283" y="3920038"/>
            <a:ext cx="14666384" cy="870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92000" indent="-79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24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6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88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0" indent="-432000" algn="l" defTabSz="1828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000" dirty="0" smtClean="0"/>
              <a:t>Op tijdstippen die nodig zijn om de zorg- en ondersteuningsdoelen te realiseren</a:t>
            </a:r>
          </a:p>
          <a:p>
            <a:pPr marL="0" indent="0">
              <a:buNone/>
            </a:pPr>
            <a:endParaRPr lang="nl-BE" sz="4000" dirty="0" smtClean="0"/>
          </a:p>
          <a:p>
            <a:pPr marL="0" indent="0">
              <a:buNone/>
            </a:pPr>
            <a:r>
              <a:rPr lang="nl-BE" sz="4000" dirty="0" smtClean="0"/>
              <a:t>      Nuance</a:t>
            </a:r>
          </a:p>
          <a:p>
            <a:pPr lvl="1"/>
            <a:r>
              <a:rPr lang="nl-BE" sz="3200" dirty="0" smtClean="0"/>
              <a:t>Gezinszorg is niet bedoeld voor continue aanwezigheid 24/7, maar is wel beschikbaar op </a:t>
            </a:r>
            <a:r>
              <a:rPr lang="nl-BE" sz="3200" i="1" dirty="0" smtClean="0"/>
              <a:t>alle tijdstippen</a:t>
            </a:r>
          </a:p>
          <a:p>
            <a:pPr lvl="1"/>
            <a:r>
              <a:rPr lang="nl-BE" sz="3200" dirty="0" smtClean="0"/>
              <a:t>Aanbod is afhankelijk van beschikbare capaciteit (urencontingent van diensten)</a:t>
            </a:r>
          </a:p>
          <a:p>
            <a:pPr lvl="1"/>
            <a:r>
              <a:rPr lang="nl-BE" sz="3200" dirty="0" smtClean="0"/>
              <a:t>Huidig sociaal kader laat geen nachtrondes toe</a:t>
            </a:r>
          </a:p>
          <a:p>
            <a:pPr lvl="1"/>
            <a:endParaRPr lang="nl-BE" sz="3200" dirty="0" smtClean="0"/>
          </a:p>
          <a:p>
            <a:r>
              <a:rPr lang="nl-BE" sz="4000" dirty="0" smtClean="0"/>
              <a:t>Bestaande projecten i.s.m. thuisverpleging </a:t>
            </a:r>
            <a:r>
              <a:rPr lang="nl-BE" sz="4000" dirty="0" err="1" smtClean="0"/>
              <a:t>i.f.v</a:t>
            </a:r>
            <a:r>
              <a:rPr lang="nl-BE" sz="4000" dirty="0" smtClean="0"/>
              <a:t>. avond en nachtzorg</a:t>
            </a:r>
          </a:p>
          <a:p>
            <a:endParaRPr lang="nl-BE" sz="4000" dirty="0"/>
          </a:p>
        </p:txBody>
      </p:sp>
      <p:sp>
        <p:nvSpPr>
          <p:cNvPr id="3" name="Pijl-rechts 2"/>
          <p:cNvSpPr/>
          <p:nvPr/>
        </p:nvSpPr>
        <p:spPr>
          <a:xfrm>
            <a:off x="1979083" y="5941793"/>
            <a:ext cx="880534" cy="440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Nieuw onderdeel in RESTED: veranderingen in dag-nacht ritme? – RESTED  onderz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867" y="4227512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11909"/>
            <a:ext cx="19443700" cy="1356457"/>
          </a:xfrm>
        </p:spPr>
        <p:txBody>
          <a:bodyPr/>
          <a:lstStyle/>
          <a:p>
            <a:r>
              <a:rPr lang="nl-BE" sz="6800" dirty="0" smtClean="0"/>
              <a:t>Gezinszorg als schakel in geïntegreerde zorg</a:t>
            </a:r>
            <a:br>
              <a:rPr lang="nl-BE" sz="6800" dirty="0" smtClean="0"/>
            </a:br>
            <a:endParaRPr lang="nl-BE" sz="6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4024822"/>
            <a:ext cx="19443700" cy="84307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17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502274" y="2668366"/>
            <a:ext cx="206295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4000" b="1" dirty="0" smtClean="0">
              <a:solidFill>
                <a:schemeClr val="accent2"/>
              </a:solidFill>
              <a:latin typeface="+mj-lt"/>
            </a:endParaRPr>
          </a:p>
          <a:p>
            <a:endParaRPr lang="nl-BE" sz="4000" b="1" dirty="0">
              <a:solidFill>
                <a:schemeClr val="accent2"/>
              </a:solidFill>
              <a:latin typeface="+mj-lt"/>
            </a:endParaRPr>
          </a:p>
          <a:p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Faciliterend kader nodig</a:t>
            </a:r>
          </a:p>
          <a:p>
            <a:endParaRPr lang="nl-BE" sz="4000" b="1" dirty="0">
              <a:solidFill>
                <a:schemeClr val="accent2"/>
              </a:solidFill>
              <a:latin typeface="+mj-lt"/>
            </a:endParaRPr>
          </a:p>
          <a:p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Een feit op de werkvloer</a:t>
            </a:r>
          </a:p>
          <a:p>
            <a:endParaRPr lang="nl-BE" sz="4000" b="1" dirty="0">
              <a:solidFill>
                <a:schemeClr val="accent2"/>
              </a:solidFill>
              <a:latin typeface="+mj-lt"/>
            </a:endParaRPr>
          </a:p>
          <a:p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We kunnen het verschil maken</a:t>
            </a:r>
          </a:p>
          <a:p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862" y="1550864"/>
            <a:ext cx="20383988" cy="1356457"/>
          </a:xfrm>
        </p:spPr>
        <p:txBody>
          <a:bodyPr/>
          <a:lstStyle/>
          <a:p>
            <a:r>
              <a:rPr lang="nl-BE" dirty="0" smtClean="0"/>
              <a:t>Faciliteren van de samenwerking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3752850"/>
            <a:ext cx="20389850" cy="8702676"/>
          </a:xfrm>
        </p:spPr>
        <p:txBody>
          <a:bodyPr/>
          <a:lstStyle/>
          <a:p>
            <a:r>
              <a:rPr lang="nl-BE" dirty="0" smtClean="0"/>
              <a:t>Beleidskeuze (middelen) voor samenwerking en zorgcoördinatie (MDO, informatica dossier, </a:t>
            </a:r>
            <a:r>
              <a:rPr lang="nl-BE" dirty="0" err="1" smtClean="0"/>
              <a:t>BelRai</a:t>
            </a:r>
            <a:r>
              <a:rPr lang="nl-BE" dirty="0" smtClean="0"/>
              <a:t>)</a:t>
            </a:r>
          </a:p>
          <a:p>
            <a:r>
              <a:rPr lang="nl-BE" dirty="0" smtClean="0"/>
              <a:t>Werking van (teveel?) structuren - eerstelijnszones</a:t>
            </a:r>
          </a:p>
          <a:p>
            <a:r>
              <a:rPr lang="nl-BE" dirty="0" smtClean="0"/>
              <a:t>Over de </a:t>
            </a:r>
            <a:r>
              <a:rPr lang="nl-BE" dirty="0" err="1" smtClean="0"/>
              <a:t>niveau’s</a:t>
            </a:r>
            <a:r>
              <a:rPr lang="nl-BE" dirty="0" smtClean="0"/>
              <a:t> en beleidsdomeinen</a:t>
            </a:r>
          </a:p>
          <a:p>
            <a:pPr marL="0" indent="0">
              <a:buNone/>
            </a:pPr>
            <a:r>
              <a:rPr lang="nl-BE" dirty="0" smtClean="0"/>
              <a:t>   (gezondheidszorg versus welzijn, sociale     </a:t>
            </a:r>
          </a:p>
          <a:p>
            <a:pPr marL="0" indent="0">
              <a:buNone/>
            </a:pPr>
            <a:r>
              <a:rPr lang="nl-BE" dirty="0" smtClean="0"/>
              <a:t>   wetgeving,… )</a:t>
            </a:r>
          </a:p>
          <a:p>
            <a:r>
              <a:rPr lang="nl-BE" dirty="0" smtClean="0"/>
              <a:t>Regelgeving op zorgberoep (zorg en bijstand, WUG)</a:t>
            </a:r>
          </a:p>
          <a:p>
            <a:r>
              <a:rPr lang="nl-BE" dirty="0" smtClean="0"/>
              <a:t>Visie op zorg en zorgondersteuning (ook mantelzorg, buurtzorg, vrijwilligers)</a:t>
            </a:r>
          </a:p>
          <a:p>
            <a:r>
              <a:rPr lang="nl-BE" dirty="0" smtClean="0"/>
              <a:t>…..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8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is een feit op de werkvloer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3182815"/>
            <a:ext cx="19443700" cy="9272711"/>
          </a:xfrm>
        </p:spPr>
        <p:txBody>
          <a:bodyPr/>
          <a:lstStyle/>
          <a:p>
            <a:pPr lvl="1"/>
            <a:r>
              <a:rPr lang="nl-BE" dirty="0" smtClean="0"/>
              <a:t>Nachtzorg met meerdere diensten gezinszorg, thuisverpleging en nachtverblijf in </a:t>
            </a:r>
            <a:r>
              <a:rPr lang="nl-BE" dirty="0" err="1" smtClean="0"/>
              <a:t>WZC’s</a:t>
            </a:r>
            <a:endParaRPr lang="nl-BE" dirty="0" smtClean="0"/>
          </a:p>
          <a:p>
            <a:pPr lvl="1"/>
            <a:r>
              <a:rPr lang="nl-BE" dirty="0" smtClean="0"/>
              <a:t>Samenwerking met diensten voor ADL-assistentie PMH</a:t>
            </a:r>
          </a:p>
          <a:p>
            <a:pPr lvl="1"/>
            <a:r>
              <a:rPr lang="nl-BE" dirty="0" smtClean="0"/>
              <a:t>Samenwerking met Zorg-centrales (PAS-alarm)</a:t>
            </a:r>
          </a:p>
          <a:p>
            <a:pPr lvl="1"/>
            <a:r>
              <a:rPr lang="nl-BE" dirty="0" smtClean="0"/>
              <a:t>Ondersteuning van opname in WZC</a:t>
            </a:r>
          </a:p>
          <a:p>
            <a:pPr lvl="1"/>
            <a:r>
              <a:rPr lang="nl-BE" dirty="0" smtClean="0"/>
              <a:t>Referentierol dementie – samenwerking expertisecentra dementie, eerstelijnszone,…</a:t>
            </a:r>
          </a:p>
          <a:p>
            <a:pPr lvl="1"/>
            <a:r>
              <a:rPr lang="nl-BE" dirty="0" smtClean="0"/>
              <a:t>Samenwerking binnen buurtzorg, met vrijwillige oppashulp</a:t>
            </a:r>
          </a:p>
          <a:p>
            <a:pPr lvl="1"/>
            <a:r>
              <a:rPr lang="nl-BE" dirty="0" smtClean="0"/>
              <a:t>Samenwerking met vroedvrouwen</a:t>
            </a:r>
          </a:p>
          <a:p>
            <a:pPr lvl="1"/>
            <a:r>
              <a:rPr lang="nl-BE" dirty="0" smtClean="0"/>
              <a:t>……</a:t>
            </a:r>
          </a:p>
          <a:p>
            <a:pPr lvl="1"/>
            <a:r>
              <a:rPr lang="nl-BE" dirty="0" smtClean="0"/>
              <a:t> Samenwerking op maat rond de persoon (MDO)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95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8" r="25968"/>
          <a:stretch>
            <a:fillRect/>
          </a:stretch>
        </p:blipFill>
        <p:spPr>
          <a:xfrm>
            <a:off x="13808995" y="562199"/>
            <a:ext cx="10831679" cy="12664874"/>
          </a:xfr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14 september 2023</a:t>
            </a: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31985" y="5775158"/>
            <a:ext cx="12291645" cy="2935705"/>
          </a:xfrm>
        </p:spPr>
        <p:txBody>
          <a:bodyPr/>
          <a:lstStyle/>
          <a:p>
            <a:r>
              <a:rPr lang="nl-BE" sz="6000" dirty="0" smtClean="0"/>
              <a:t>Gezinszorg, een onmisbare schakel in geïntegreerde thuiszorg?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2347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11909"/>
            <a:ext cx="19443700" cy="1356457"/>
          </a:xfrm>
        </p:spPr>
        <p:txBody>
          <a:bodyPr/>
          <a:lstStyle/>
          <a:p>
            <a:r>
              <a:rPr lang="nl-BE" sz="6800" dirty="0" smtClean="0"/>
              <a:t>Waar maken we samen het verschil</a:t>
            </a:r>
            <a:endParaRPr lang="nl-BE" sz="6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3739536"/>
            <a:ext cx="19443700" cy="87159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3600" dirty="0" smtClean="0"/>
              <a:t>Partners verlengen samen een proeftuin binnen GGZ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3600" dirty="0" smtClean="0"/>
              <a:t>     Geïntegreerde woonvorm voor volwassenen met gestabiliseerde psychische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3600" dirty="0" smtClean="0"/>
              <a:t>     kwetsbaarheid. </a:t>
            </a:r>
          </a:p>
          <a:p>
            <a:pPr>
              <a:lnSpc>
                <a:spcPct val="150000"/>
              </a:lnSpc>
            </a:pPr>
            <a:r>
              <a:rPr lang="nl-BE" sz="3600" dirty="0" smtClean="0"/>
              <a:t>GGZ</a:t>
            </a:r>
            <a:r>
              <a:rPr lang="nl-BE" sz="3600" dirty="0"/>
              <a:t> </a:t>
            </a:r>
            <a:r>
              <a:rPr lang="nl-BE" sz="3600" dirty="0" smtClean="0"/>
              <a:t>en gezinszorg met lokaal bestuur, sociale huisvesting, LDC, Wijkgezondheidscentrum, PVT, </a:t>
            </a:r>
            <a:r>
              <a:rPr lang="nl-BE" sz="3600" dirty="0" err="1" smtClean="0"/>
              <a:t>Similes</a:t>
            </a:r>
            <a:r>
              <a:rPr lang="nl-BE" sz="3600" dirty="0" smtClean="0"/>
              <a:t> (familie) en Uilenspiegel (gebruiker).</a:t>
            </a:r>
          </a:p>
          <a:p>
            <a:pPr>
              <a:lnSpc>
                <a:spcPct val="150000"/>
              </a:lnSpc>
            </a:pPr>
            <a:r>
              <a:rPr lang="nl-BE" sz="3600" dirty="0" smtClean="0"/>
              <a:t>Gezinszorg zowel individueel als collectief</a:t>
            </a:r>
          </a:p>
          <a:p>
            <a:pPr marL="0" indent="0">
              <a:lnSpc>
                <a:spcPct val="150000"/>
              </a:lnSpc>
              <a:buNone/>
            </a:pPr>
            <a:endParaRPr lang="nl-BE" sz="3600" dirty="0" smtClean="0"/>
          </a:p>
          <a:p>
            <a:pPr>
              <a:lnSpc>
                <a:spcPct val="150000"/>
              </a:lnSpc>
            </a:pPr>
            <a:endParaRPr lang="nl-BE" sz="3600" dirty="0" smtClean="0"/>
          </a:p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20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502274" y="2668366"/>
            <a:ext cx="20629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0" b="1" dirty="0" err="1" smtClean="0">
                <a:solidFill>
                  <a:schemeClr val="accent2"/>
                </a:solidFill>
                <a:latin typeface="+mj-lt"/>
              </a:rPr>
              <a:t>Brugwonen</a:t>
            </a:r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 Brugge</a:t>
            </a:r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3" y="2305083"/>
            <a:ext cx="5310554" cy="12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11909"/>
            <a:ext cx="19443700" cy="1356457"/>
          </a:xfrm>
        </p:spPr>
        <p:txBody>
          <a:bodyPr/>
          <a:lstStyle/>
          <a:p>
            <a:r>
              <a:rPr lang="nl-BE" sz="6800" dirty="0" smtClean="0"/>
              <a:t>Waar maken we samen het verschil</a:t>
            </a:r>
            <a:endParaRPr lang="nl-BE" sz="6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3739536"/>
            <a:ext cx="19443700" cy="87159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3600" dirty="0" smtClean="0"/>
              <a:t>Tot 30/06/2023 – UZ Leuven voorzag een aantal bedden waar patiënten in welzijnscrisis konden verblijven (ontwrichte thuiszorgcontext). De zorg werd er niet opgenomen door ziekenhuispersoneel maar door de thuiszorg (gezinszorg en thuisverpleging)								   vanaf 01/07/2023 – casemanagement en trajectbegeleiding </a:t>
            </a:r>
          </a:p>
          <a:p>
            <a:pPr>
              <a:lnSpc>
                <a:spcPct val="150000"/>
              </a:lnSpc>
            </a:pPr>
            <a:r>
              <a:rPr lang="nl-BE" sz="3600" dirty="0" smtClean="0"/>
              <a:t>UZ, thuisverpleging, gezinszorg, centra voor kortverblijf, dienst maatschappelijk werk</a:t>
            </a:r>
          </a:p>
          <a:p>
            <a:pPr>
              <a:lnSpc>
                <a:spcPct val="150000"/>
              </a:lnSpc>
            </a:pPr>
            <a:r>
              <a:rPr lang="nl-BE" sz="3600" dirty="0" smtClean="0"/>
              <a:t>Huidige doel is het beter ondervangen van acute thuissituaties door het snel inschakelen van case-management, ergotherapie en psychologische ondersteuning in aanvulling op thuiszorg, dagopvang, kortverblijf</a:t>
            </a:r>
          </a:p>
          <a:p>
            <a:pPr marL="0" indent="0">
              <a:lnSpc>
                <a:spcPct val="150000"/>
              </a:lnSpc>
              <a:buNone/>
            </a:pPr>
            <a:endParaRPr lang="nl-BE" sz="3600" dirty="0" smtClean="0"/>
          </a:p>
          <a:p>
            <a:pPr>
              <a:lnSpc>
                <a:spcPct val="150000"/>
              </a:lnSpc>
            </a:pPr>
            <a:endParaRPr lang="nl-BE" sz="3600" dirty="0" smtClean="0"/>
          </a:p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  <a:p>
            <a:pPr marL="0" indent="0">
              <a:lnSpc>
                <a:spcPct val="150000"/>
              </a:lnSpc>
              <a:buNone/>
            </a:pPr>
            <a:endParaRPr lang="nl-BE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21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502274" y="2668366"/>
            <a:ext cx="20629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0" b="1" dirty="0">
                <a:solidFill>
                  <a:schemeClr val="accent2"/>
                </a:solidFill>
                <a:latin typeface="+mj-lt"/>
              </a:rPr>
              <a:t>Oriëntatie en </a:t>
            </a:r>
            <a:r>
              <a:rPr lang="nl-BE" sz="4000" b="1" dirty="0" err="1" smtClean="0">
                <a:solidFill>
                  <a:schemeClr val="accent2"/>
                </a:solidFill>
                <a:latin typeface="+mj-lt"/>
              </a:rPr>
              <a:t>Opvolgings</a:t>
            </a:r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 Traject Thuiszorg - Leuven</a:t>
            </a:r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5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11909"/>
            <a:ext cx="19443700" cy="1356457"/>
          </a:xfrm>
        </p:spPr>
        <p:txBody>
          <a:bodyPr/>
          <a:lstStyle/>
          <a:p>
            <a:r>
              <a:rPr lang="nl-BE" sz="6800" dirty="0" smtClean="0"/>
              <a:t>Samenwerking meer dan nodig</a:t>
            </a:r>
            <a:endParaRPr lang="nl-BE" sz="6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22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706034" y="2668366"/>
            <a:ext cx="20629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Mee een antwoord op de schaarste aan zorgpersoneel</a:t>
            </a:r>
          </a:p>
          <a:p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Mee een antwoord op de stijgende nood aan zorg en ondersteuning</a:t>
            </a:r>
          </a:p>
          <a:p>
            <a:r>
              <a:rPr lang="nl-BE" sz="4000" b="1" dirty="0" smtClean="0">
                <a:solidFill>
                  <a:schemeClr val="accent2"/>
                </a:solidFill>
                <a:latin typeface="+mj-lt"/>
              </a:rPr>
              <a:t>Mee een antwoord op de vraag naar kwalitatief thuis wonen</a:t>
            </a:r>
            <a:endParaRPr lang="nl-BE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26315" y="5328139"/>
            <a:ext cx="20355983" cy="9834768"/>
          </a:xfrm>
        </p:spPr>
        <p:txBody>
          <a:bodyPr/>
          <a:lstStyle/>
          <a:p>
            <a:pPr marL="0" indent="0">
              <a:buNone/>
            </a:pPr>
            <a:r>
              <a:rPr lang="nl-BE" sz="2800" i="1" dirty="0"/>
              <a:t>Jaarlijks worden meer dan 1000 verzorgend medewerkers gezocht om pensionering en andere vervangingen op te vangen, en om te voldoen aan de groeiende vraag naar gezinszorg</a:t>
            </a:r>
            <a:r>
              <a:rPr lang="nl-BE" sz="2800" i="1" dirty="0" smtClean="0"/>
              <a:t>.</a:t>
            </a:r>
          </a:p>
          <a:p>
            <a:pPr marL="0" indent="0">
              <a:buNone/>
            </a:pPr>
            <a:endParaRPr lang="nl-BE" sz="2800" i="1" dirty="0"/>
          </a:p>
          <a:p>
            <a:pPr>
              <a:lnSpc>
                <a:spcPct val="150000"/>
              </a:lnSpc>
            </a:pPr>
            <a:r>
              <a:rPr lang="nl-BE" sz="2800" b="1" dirty="0" smtClean="0"/>
              <a:t>Optimale </a:t>
            </a:r>
            <a:r>
              <a:rPr lang="nl-BE" sz="2800" b="1" dirty="0"/>
              <a:t>benutting van competenties:</a:t>
            </a:r>
            <a:r>
              <a:rPr lang="nl-BE" sz="2800" dirty="0"/>
              <a:t> Het streven naar geïntegreerde zorg en continuïteit vereist het optimaal inzetten van de </a:t>
            </a:r>
            <a:r>
              <a:rPr lang="nl-BE" sz="2800" dirty="0" smtClean="0"/>
              <a:t>competenties (zowel van zorg als welzijnspersoneel)</a:t>
            </a:r>
          </a:p>
          <a:p>
            <a:pPr>
              <a:lnSpc>
                <a:spcPct val="150000"/>
              </a:lnSpc>
            </a:pPr>
            <a:r>
              <a:rPr lang="nl-BE" sz="2800" b="1" dirty="0" smtClean="0"/>
              <a:t>Principe </a:t>
            </a:r>
            <a:r>
              <a:rPr lang="nl-BE" sz="2800" b="1" dirty="0"/>
              <a:t>van subsidiariteit:</a:t>
            </a:r>
            <a:r>
              <a:rPr lang="nl-BE" sz="2800" dirty="0"/>
              <a:t> Het zorgteam rond de cliënt wordt zo samengesteld dat de kwaliteit van zorg en ondersteuning vooropstaat, binnen een werkbaar kader</a:t>
            </a:r>
            <a:r>
              <a:rPr lang="nl-BE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nl-BE" sz="2800" b="1" dirty="0" smtClean="0"/>
              <a:t>Thuiszorg zolang het kwalitatief kan,</a:t>
            </a:r>
            <a:r>
              <a:rPr lang="nl-BE" sz="2800" dirty="0" smtClean="0"/>
              <a:t> binnen werkbare grenzen</a:t>
            </a:r>
            <a:endParaRPr lang="nl-BE" sz="2800" b="1" dirty="0"/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endParaRPr lang="nl-BE" sz="2800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288" y="8817050"/>
            <a:ext cx="7357533" cy="107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862" y="1550864"/>
            <a:ext cx="20383988" cy="1356457"/>
          </a:xfrm>
        </p:spPr>
        <p:txBody>
          <a:bodyPr/>
          <a:lstStyle/>
          <a:p>
            <a:r>
              <a:rPr lang="nl-BE" dirty="0" smtClean="0"/>
              <a:t>Faciliteren van de samenwerking</a:t>
            </a:r>
            <a:br>
              <a:rPr lang="nl-BE" dirty="0" smtClean="0"/>
            </a:br>
            <a:r>
              <a:rPr lang="nl-BE" dirty="0" smtClean="0"/>
              <a:t>Wat kunnen we nu zelf aanpakken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Wat kunnen diensten gezinszorg voor jullie betekenen en omgekeerd?</a:t>
            </a:r>
          </a:p>
          <a:p>
            <a:r>
              <a:rPr lang="nl-BE" dirty="0" smtClean="0"/>
              <a:t>Wat helpt samenwerking vooruit?</a:t>
            </a:r>
          </a:p>
          <a:p>
            <a:r>
              <a:rPr lang="nl-BE" dirty="0" smtClean="0"/>
              <a:t>Welke belemmeringen kunnen we overstijgen?</a:t>
            </a:r>
          </a:p>
          <a:p>
            <a:r>
              <a:rPr lang="nl-BE" dirty="0" smtClean="0"/>
              <a:t>Kunnen we komen tot </a:t>
            </a:r>
            <a:r>
              <a:rPr lang="nl-BE" smtClean="0"/>
              <a:t>geïncludeerde intake?</a:t>
            </a:r>
            <a:endParaRPr lang="nl-BE" dirty="0" smtClean="0"/>
          </a:p>
          <a:p>
            <a:r>
              <a:rPr lang="nl-BE" dirty="0" smtClean="0"/>
              <a:t>Hoe lossen we dit samen op?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laatste woord aan onze medewerkers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U kan rekenen op medewerkers met passie voor hun job!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BE" dirty="0" smtClean="0"/>
              <a:t>Korte duiding van Zorggezind</a:t>
            </a:r>
          </a:p>
          <a:p>
            <a:pPr>
              <a:lnSpc>
                <a:spcPct val="200000"/>
              </a:lnSpc>
            </a:pPr>
            <a:r>
              <a:rPr lang="nl-BE" dirty="0" smtClean="0"/>
              <a:t>Gezinszorg (on)gekend?</a:t>
            </a:r>
          </a:p>
          <a:p>
            <a:pPr>
              <a:lnSpc>
                <a:spcPct val="200000"/>
              </a:lnSpc>
            </a:pPr>
            <a:r>
              <a:rPr lang="nl-BE" dirty="0" smtClean="0"/>
              <a:t>Gezinszorg</a:t>
            </a:r>
            <a:r>
              <a:rPr lang="nl-BE" dirty="0"/>
              <a:t> </a:t>
            </a:r>
            <a:r>
              <a:rPr lang="nl-BE" dirty="0" smtClean="0"/>
              <a:t>een (on)misbare schakel?</a:t>
            </a:r>
          </a:p>
          <a:p>
            <a:pPr marL="792000" lvl="1" indent="0">
              <a:lnSpc>
                <a:spcPct val="200000"/>
              </a:lnSpc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3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Zorggezind?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5" y="6207862"/>
            <a:ext cx="2653326" cy="8643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6" y="7072227"/>
            <a:ext cx="1447033" cy="757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01" y="5609685"/>
            <a:ext cx="2085975" cy="59531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07" y="4288968"/>
            <a:ext cx="1356758" cy="135804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02" y="6596419"/>
            <a:ext cx="1514475" cy="75723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41" y="4669293"/>
            <a:ext cx="1155085" cy="57496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28069" r="11183" b="22958"/>
          <a:stretch/>
        </p:blipFill>
        <p:spPr>
          <a:xfrm>
            <a:off x="8303961" y="5895820"/>
            <a:ext cx="2330076" cy="109958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5" y="5487705"/>
            <a:ext cx="1997292" cy="64116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42" y="9079389"/>
            <a:ext cx="3529199" cy="52628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90" y="3030812"/>
            <a:ext cx="1637087" cy="163708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88" y="4064176"/>
            <a:ext cx="880853" cy="87913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59" y="7072227"/>
            <a:ext cx="2216528" cy="114296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04" y="7294336"/>
            <a:ext cx="2539949" cy="169329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21" y="8818208"/>
            <a:ext cx="1863966" cy="126483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78" y="4158497"/>
            <a:ext cx="1268206" cy="126820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4" y="4270228"/>
            <a:ext cx="1308617" cy="1287779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41" y="7811183"/>
            <a:ext cx="974235" cy="851622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387" y="7711242"/>
            <a:ext cx="1783468" cy="925035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92000" y="5820740"/>
            <a:ext cx="2007928" cy="853612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6093" y="4401530"/>
            <a:ext cx="2017678" cy="102517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976" y="3809244"/>
            <a:ext cx="1321104" cy="860049"/>
          </a:xfrm>
          <a:prstGeom prst="rect">
            <a:avLst/>
          </a:prstGeom>
        </p:spPr>
      </p:pic>
      <p:sp>
        <p:nvSpPr>
          <p:cNvPr id="40" name="Boog 39"/>
          <p:cNvSpPr/>
          <p:nvPr/>
        </p:nvSpPr>
        <p:spPr>
          <a:xfrm>
            <a:off x="10046486" y="2798059"/>
            <a:ext cx="5165559" cy="9633707"/>
          </a:xfrm>
          <a:prstGeom prst="arc">
            <a:avLst>
              <a:gd name="adj1" fmla="val 15429225"/>
              <a:gd name="adj2" fmla="val 58532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kstvak 40"/>
          <p:cNvSpPr txBox="1"/>
          <p:nvPr/>
        </p:nvSpPr>
        <p:spPr>
          <a:xfrm>
            <a:off x="16031059" y="6338586"/>
            <a:ext cx="5710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Koepel Vlaamse</a:t>
            </a:r>
            <a:br>
              <a:rPr lang="nl-BE" dirty="0" smtClean="0"/>
            </a:br>
            <a:r>
              <a:rPr lang="nl-BE" dirty="0" smtClean="0"/>
              <a:t>diensten gezinszorg met zo’n 80 leden</a:t>
            </a:r>
          </a:p>
        </p:txBody>
      </p:sp>
    </p:spTree>
    <p:extLst>
      <p:ext uri="{BB962C8B-B14F-4D97-AF65-F5344CB8AC3E}">
        <p14:creationId xmlns:p14="http://schemas.microsoft.com/office/powerpoint/2010/main" val="6310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5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Gezinszorg</a:t>
            </a:r>
            <a:br>
              <a:rPr lang="nl-BE" dirty="0" smtClean="0"/>
            </a:br>
            <a:r>
              <a:rPr lang="nl-BE" dirty="0" smtClean="0"/>
              <a:t>(on)gekend?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811215" y="4384675"/>
            <a:ext cx="11465170" cy="796925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Sector in enkele cijfers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Gezinszorg, levensbestendig aanbod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Gezinszorg, doelgerichte zorg en ondersteuning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Enkele modaliteiten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4" b="17144"/>
          <a:stretch>
            <a:fillRect/>
          </a:stretch>
        </p:blipFill>
        <p:spPr>
          <a:xfrm>
            <a:off x="13375850" y="726"/>
            <a:ext cx="11008150" cy="12871212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86" y="7737594"/>
            <a:ext cx="445047" cy="2682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87" y="6102587"/>
            <a:ext cx="445047" cy="2682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03" y="9238477"/>
            <a:ext cx="445047" cy="2682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85" y="11468674"/>
            <a:ext cx="4450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Gezinszorg in cijfer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70150" y="3098799"/>
            <a:ext cx="19443700" cy="9613901"/>
          </a:xfrm>
        </p:spPr>
        <p:txBody>
          <a:bodyPr/>
          <a:lstStyle/>
          <a:p>
            <a:pPr marL="0" indent="0">
              <a:buNone/>
            </a:pPr>
            <a:endParaRPr lang="nl-BE" sz="28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BE" sz="28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BE" sz="2800" b="1" dirty="0" smtClean="0">
                <a:solidFill>
                  <a:schemeClr val="accent3"/>
                </a:solidFill>
              </a:rPr>
              <a:t>103</a:t>
            </a:r>
            <a:r>
              <a:rPr lang="nl-BE" b="1" dirty="0" smtClean="0"/>
              <a:t> </a:t>
            </a:r>
            <a:r>
              <a:rPr lang="nl-BE" sz="2800" dirty="0"/>
              <a:t>Erkende diensten voor gezinszorg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dirty="0" smtClean="0"/>
              <a:t>Meer dan </a:t>
            </a:r>
            <a:r>
              <a:rPr lang="nl-BE" sz="2800" dirty="0" smtClean="0">
                <a:solidFill>
                  <a:schemeClr val="accent3"/>
                </a:solidFill>
              </a:rPr>
              <a:t>15 </a:t>
            </a:r>
            <a:r>
              <a:rPr lang="nl-BE" sz="2800" dirty="0">
                <a:solidFill>
                  <a:schemeClr val="accent3"/>
                </a:solidFill>
              </a:rPr>
              <a:t>500 </a:t>
            </a:r>
            <a:r>
              <a:rPr lang="nl-BE" sz="2800" dirty="0" smtClean="0"/>
              <a:t>verzorgenden</a:t>
            </a:r>
            <a:br>
              <a:rPr lang="nl-BE" sz="2800" dirty="0" smtClean="0"/>
            </a:br>
            <a:r>
              <a:rPr lang="nl-BE" sz="2800" dirty="0" smtClean="0"/>
              <a:t>	</a:t>
            </a:r>
          </a:p>
          <a:p>
            <a:pPr marL="0" indent="0">
              <a:buNone/>
            </a:pPr>
            <a:r>
              <a:rPr lang="nl-BE" sz="2800" dirty="0"/>
              <a:t>	</a:t>
            </a:r>
            <a:r>
              <a:rPr lang="nl-BE" sz="2800" dirty="0" smtClean="0">
                <a:solidFill>
                  <a:srgbClr val="FF0000"/>
                </a:solidFill>
              </a:rPr>
              <a:t>16.500.000</a:t>
            </a:r>
            <a:r>
              <a:rPr lang="nl-BE" sz="2800" dirty="0" smtClean="0"/>
              <a:t> uren ondersteuning bij persoonsverzorging, huishoudelijke hulp en psychosociale en agogische ondersteuning</a:t>
            </a:r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r>
              <a:rPr lang="nl-BE" sz="2800" dirty="0" smtClean="0"/>
              <a:t>Meer dan </a:t>
            </a:r>
            <a:r>
              <a:rPr lang="nl-BE" sz="2800" dirty="0" smtClean="0">
                <a:solidFill>
                  <a:schemeClr val="accent3"/>
                </a:solidFill>
              </a:rPr>
              <a:t>5300</a:t>
            </a:r>
            <a:r>
              <a:rPr lang="nl-BE" sz="2800" dirty="0" smtClean="0"/>
              <a:t> logistieke medewerkers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sz="2800" dirty="0" smtClean="0">
                <a:solidFill>
                  <a:srgbClr val="FF0000"/>
                </a:solidFill>
              </a:rPr>
              <a:t>4.500.000</a:t>
            </a:r>
            <a:r>
              <a:rPr lang="nl-BE" sz="2800" dirty="0" smtClean="0"/>
              <a:t> uren poetshulp, professionele oppashulpen en klussers van karweidiensten</a:t>
            </a:r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r>
              <a:rPr lang="nl-BE" sz="2800" dirty="0" smtClean="0"/>
              <a:t>Meer dan </a:t>
            </a:r>
            <a:r>
              <a:rPr lang="nl-BE" sz="2800" dirty="0" smtClean="0">
                <a:solidFill>
                  <a:schemeClr val="accent3"/>
                </a:solidFill>
              </a:rPr>
              <a:t>1500</a:t>
            </a:r>
            <a:r>
              <a:rPr lang="nl-BE" sz="2800" dirty="0" smtClean="0"/>
              <a:t> begeleidend personeelsleden</a:t>
            </a:r>
          </a:p>
          <a:p>
            <a:pPr marL="0" indent="0">
              <a:buNone/>
            </a:pPr>
            <a:r>
              <a:rPr lang="nl-BE" sz="2800" dirty="0" smtClean="0"/>
              <a:t>	</a:t>
            </a:r>
            <a:br>
              <a:rPr lang="nl-BE" sz="2800" dirty="0" smtClean="0"/>
            </a:br>
            <a:r>
              <a:rPr lang="nl-BE" sz="2800" dirty="0" smtClean="0"/>
              <a:t>	Sociaal onderzoek, indicatiestelling, ondersteuning naar collega’s en mantelzorgers toe</a:t>
            </a:r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6</a:t>
            </a:fld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9838267" y="3826933"/>
            <a:ext cx="108373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0922000" y="3098800"/>
            <a:ext cx="455506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3"/>
                </a:solidFill>
              </a:rPr>
              <a:t>72</a:t>
            </a:r>
            <a:r>
              <a:rPr lang="nl-BE" sz="2800" dirty="0" smtClean="0">
                <a:solidFill>
                  <a:schemeClr val="accent3"/>
                </a:solidFill>
              </a:rPr>
              <a:t> </a:t>
            </a:r>
            <a:r>
              <a:rPr lang="nl-BE" sz="2800" dirty="0" smtClean="0"/>
              <a:t>openbare diensten</a:t>
            </a:r>
            <a:endParaRPr lang="nl-BE" sz="2800" dirty="0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9838267" y="4809067"/>
            <a:ext cx="1557866" cy="67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1633199" y="5009346"/>
            <a:ext cx="384386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3"/>
                </a:solidFill>
              </a:rPr>
              <a:t>31</a:t>
            </a:r>
            <a:r>
              <a:rPr lang="nl-BE" sz="2800" dirty="0" smtClean="0"/>
              <a:t> private diensten (vzw’s)</a:t>
            </a:r>
            <a:endParaRPr lang="nl-BE" sz="28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0" y="7699799"/>
            <a:ext cx="442129" cy="26839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8" y="9809268"/>
            <a:ext cx="442129" cy="26839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78" y="11650343"/>
            <a:ext cx="442129" cy="2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86384" y="3975018"/>
            <a:ext cx="19814118" cy="8577875"/>
          </a:xfrm>
        </p:spPr>
        <p:txBody>
          <a:bodyPr/>
          <a:lstStyle/>
          <a:p>
            <a:r>
              <a:rPr lang="nl-BE" dirty="0"/>
              <a:t>Samen staan al deze thuiszorghelden in voor de zorg en ondersteuning van meer dan 180 000 gezinnen 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43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0432" y="907761"/>
            <a:ext cx="21267538" cy="1356457"/>
          </a:xfrm>
        </p:spPr>
        <p:txBody>
          <a:bodyPr/>
          <a:lstStyle/>
          <a:p>
            <a:r>
              <a:rPr lang="nl-NL" dirty="0" smtClean="0"/>
              <a:t>Gezinszorg, levensbestendig aanbod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2452565" y="2476986"/>
            <a:ext cx="20979937" cy="3213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 rot="16200000">
            <a:off x="160555" y="3486862"/>
            <a:ext cx="3082566" cy="106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Rechtstreeks toegankelijke zorg</a:t>
            </a:r>
            <a:endParaRPr lang="nl-BE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3006969" y="2722045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180k cliënten</a:t>
            </a:r>
            <a:endParaRPr lang="nl-BE" sz="2000" b="1" dirty="0">
              <a:solidFill>
                <a:schemeClr val="bg1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4941705" y="3161259"/>
            <a:ext cx="2795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Laagdrempelig</a:t>
            </a:r>
          </a:p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Nabij</a:t>
            </a:r>
          </a:p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Niet stigmatiserend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29" name="Pijl-links en -rechts 28"/>
          <p:cNvSpPr/>
          <p:nvPr/>
        </p:nvSpPr>
        <p:spPr>
          <a:xfrm>
            <a:off x="5001630" y="4311810"/>
            <a:ext cx="2600276" cy="292608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/>
          <p:cNvSpPr txBox="1"/>
          <p:nvPr/>
        </p:nvSpPr>
        <p:spPr>
          <a:xfrm>
            <a:off x="5114048" y="4700895"/>
            <a:ext cx="242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Preventief</a:t>
            </a:r>
          </a:p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Geen diagnoses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31" name="Afgeronde rechthoek 30"/>
          <p:cNvSpPr/>
          <p:nvPr/>
        </p:nvSpPr>
        <p:spPr>
          <a:xfrm>
            <a:off x="7842526" y="3376113"/>
            <a:ext cx="14238795" cy="19847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 smtClean="0"/>
          </a:p>
          <a:p>
            <a:pPr algn="ctr"/>
            <a:endParaRPr lang="nl-BE" sz="2000" dirty="0"/>
          </a:p>
          <a:p>
            <a:pPr algn="ctr"/>
            <a:endParaRPr lang="nl-BE" sz="2000" dirty="0"/>
          </a:p>
        </p:txBody>
      </p:sp>
      <p:grpSp>
        <p:nvGrpSpPr>
          <p:cNvPr id="40" name="Groep 39"/>
          <p:cNvGrpSpPr/>
          <p:nvPr/>
        </p:nvGrpSpPr>
        <p:grpSpPr>
          <a:xfrm>
            <a:off x="3006969" y="3411414"/>
            <a:ext cx="1711335" cy="1949447"/>
            <a:chOff x="3006969" y="3411414"/>
            <a:chExt cx="1711335" cy="1949447"/>
          </a:xfrm>
        </p:grpSpPr>
        <p:sp>
          <p:nvSpPr>
            <p:cNvPr id="10" name="Afgeronde rechthoek 9"/>
            <p:cNvSpPr/>
            <p:nvPr/>
          </p:nvSpPr>
          <p:spPr>
            <a:xfrm>
              <a:off x="3006969" y="3411414"/>
              <a:ext cx="1711335" cy="194944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000" dirty="0" smtClean="0"/>
            </a:p>
            <a:p>
              <a:pPr algn="ctr"/>
              <a:endParaRPr lang="nl-BE" sz="2000" dirty="0"/>
            </a:p>
            <a:p>
              <a:pPr algn="ctr"/>
              <a:endParaRPr lang="nl-BE" sz="2000" dirty="0"/>
            </a:p>
            <a:p>
              <a:pPr algn="ctr"/>
              <a:r>
                <a:rPr lang="nl-BE" sz="2000" dirty="0" smtClean="0"/>
                <a:t>Cliënt</a:t>
              </a:r>
            </a:p>
          </p:txBody>
        </p:sp>
        <p:grpSp>
          <p:nvGrpSpPr>
            <p:cNvPr id="32" name="Groep 31"/>
            <p:cNvGrpSpPr/>
            <p:nvPr/>
          </p:nvGrpSpPr>
          <p:grpSpPr>
            <a:xfrm>
              <a:off x="3480816" y="3577630"/>
              <a:ext cx="731520" cy="872450"/>
              <a:chOff x="17598821" y="3411415"/>
              <a:chExt cx="1186878" cy="1520182"/>
            </a:xfrm>
          </p:grpSpPr>
          <p:grpSp>
            <p:nvGrpSpPr>
              <p:cNvPr id="33" name="Groep 32"/>
              <p:cNvGrpSpPr/>
              <p:nvPr/>
            </p:nvGrpSpPr>
            <p:grpSpPr>
              <a:xfrm>
                <a:off x="17855556" y="3411415"/>
                <a:ext cx="668216" cy="1178169"/>
                <a:chOff x="19184815" y="2813539"/>
                <a:chExt cx="545123" cy="1107830"/>
              </a:xfrm>
              <a:noFill/>
            </p:grpSpPr>
            <p:sp>
              <p:nvSpPr>
                <p:cNvPr id="38" name="Ovaal 37"/>
                <p:cNvSpPr/>
                <p:nvPr/>
              </p:nvSpPr>
              <p:spPr>
                <a:xfrm>
                  <a:off x="19184815" y="3213648"/>
                  <a:ext cx="545123" cy="707721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9" name="Ovaal 38"/>
                <p:cNvSpPr/>
                <p:nvPr/>
              </p:nvSpPr>
              <p:spPr>
                <a:xfrm>
                  <a:off x="19255152" y="2813539"/>
                  <a:ext cx="386861" cy="400110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4" name="Rechte verbindingslijn 33"/>
              <p:cNvCxnSpPr/>
              <p:nvPr/>
            </p:nvCxnSpPr>
            <p:spPr>
              <a:xfrm flipV="1">
                <a:off x="18523772" y="3818640"/>
                <a:ext cx="261927" cy="172363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>
              <a:xfrm>
                <a:off x="17598821" y="3836927"/>
                <a:ext cx="342955" cy="172365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>
              <a:xfrm>
                <a:off x="18397705" y="4534720"/>
                <a:ext cx="107779" cy="396877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>
              <a:xfrm flipH="1">
                <a:off x="17941776" y="4577392"/>
                <a:ext cx="77977" cy="354205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</p:grpSp>
      </p:grpSp>
      <p:sp>
        <p:nvSpPr>
          <p:cNvPr id="49" name="Tekstvak 48"/>
          <p:cNvSpPr txBox="1"/>
          <p:nvPr/>
        </p:nvSpPr>
        <p:spPr>
          <a:xfrm>
            <a:off x="8915273" y="4699045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Verzorgende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11318493" y="4551834"/>
            <a:ext cx="3516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Logistiek </a:t>
            </a:r>
          </a:p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medewerker</a:t>
            </a:r>
            <a:endParaRPr lang="nl-BE" sz="2000" dirty="0">
              <a:solidFill>
                <a:schemeClr val="bg1"/>
              </a:solidFill>
            </a:endParaRPr>
          </a:p>
        </p:txBody>
      </p:sp>
      <p:grpSp>
        <p:nvGrpSpPr>
          <p:cNvPr id="51" name="Groep 50"/>
          <p:cNvGrpSpPr/>
          <p:nvPr/>
        </p:nvGrpSpPr>
        <p:grpSpPr>
          <a:xfrm>
            <a:off x="9458673" y="3666087"/>
            <a:ext cx="731520" cy="872450"/>
            <a:chOff x="17598821" y="3411415"/>
            <a:chExt cx="1186878" cy="1520182"/>
          </a:xfrm>
        </p:grpSpPr>
        <p:grpSp>
          <p:nvGrpSpPr>
            <p:cNvPr id="52" name="Groep 51"/>
            <p:cNvGrpSpPr/>
            <p:nvPr/>
          </p:nvGrpSpPr>
          <p:grpSpPr>
            <a:xfrm>
              <a:off x="17855556" y="3411415"/>
              <a:ext cx="668216" cy="1178169"/>
              <a:chOff x="19184815" y="2813539"/>
              <a:chExt cx="545123" cy="1107830"/>
            </a:xfrm>
            <a:noFill/>
          </p:grpSpPr>
          <p:sp>
            <p:nvSpPr>
              <p:cNvPr id="57" name="Ovaal 56"/>
              <p:cNvSpPr/>
              <p:nvPr/>
            </p:nvSpPr>
            <p:spPr>
              <a:xfrm>
                <a:off x="19184815" y="3213648"/>
                <a:ext cx="545123" cy="707721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8" name="Ovaal 57"/>
              <p:cNvSpPr/>
              <p:nvPr/>
            </p:nvSpPr>
            <p:spPr>
              <a:xfrm>
                <a:off x="19255152" y="2813539"/>
                <a:ext cx="386861" cy="40011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3" name="Rechte verbindingslijn 52"/>
            <p:cNvCxnSpPr/>
            <p:nvPr/>
          </p:nvCxnSpPr>
          <p:spPr>
            <a:xfrm flipV="1">
              <a:off x="18523772" y="3818640"/>
              <a:ext cx="261927" cy="172363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17598821" y="3836927"/>
              <a:ext cx="342955" cy="17236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18397705" y="4534720"/>
              <a:ext cx="107779" cy="396877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H="1">
              <a:off x="17941776" y="4577392"/>
              <a:ext cx="77977" cy="35420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59" name="Groep 58"/>
          <p:cNvGrpSpPr/>
          <p:nvPr/>
        </p:nvGrpSpPr>
        <p:grpSpPr>
          <a:xfrm>
            <a:off x="15873161" y="3567897"/>
            <a:ext cx="731520" cy="872450"/>
            <a:chOff x="17598821" y="3411415"/>
            <a:chExt cx="1186878" cy="1520182"/>
          </a:xfrm>
        </p:grpSpPr>
        <p:grpSp>
          <p:nvGrpSpPr>
            <p:cNvPr id="60" name="Groep 59"/>
            <p:cNvGrpSpPr/>
            <p:nvPr/>
          </p:nvGrpSpPr>
          <p:grpSpPr>
            <a:xfrm>
              <a:off x="17855556" y="3411415"/>
              <a:ext cx="668216" cy="1178169"/>
              <a:chOff x="19184815" y="2813539"/>
              <a:chExt cx="545123" cy="1107830"/>
            </a:xfrm>
            <a:noFill/>
          </p:grpSpPr>
          <p:sp>
            <p:nvSpPr>
              <p:cNvPr id="65" name="Ovaal 64"/>
              <p:cNvSpPr/>
              <p:nvPr/>
            </p:nvSpPr>
            <p:spPr>
              <a:xfrm>
                <a:off x="19184815" y="3213648"/>
                <a:ext cx="545123" cy="707721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9255152" y="2813539"/>
                <a:ext cx="386861" cy="40011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1" name="Rechte verbindingslijn 60"/>
            <p:cNvCxnSpPr/>
            <p:nvPr/>
          </p:nvCxnSpPr>
          <p:spPr>
            <a:xfrm flipV="1">
              <a:off x="18523772" y="3818640"/>
              <a:ext cx="261927" cy="172363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>
              <a:off x="17598821" y="3836927"/>
              <a:ext cx="342955" cy="17236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>
              <a:off x="18397705" y="4534720"/>
              <a:ext cx="107779" cy="396877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4" name="Rechte verbindingslijn 63"/>
            <p:cNvCxnSpPr/>
            <p:nvPr/>
          </p:nvCxnSpPr>
          <p:spPr>
            <a:xfrm flipH="1">
              <a:off x="17941776" y="4577392"/>
              <a:ext cx="77977" cy="35420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70" name="Groep 69"/>
          <p:cNvGrpSpPr/>
          <p:nvPr/>
        </p:nvGrpSpPr>
        <p:grpSpPr>
          <a:xfrm>
            <a:off x="12676066" y="3580028"/>
            <a:ext cx="731520" cy="872450"/>
            <a:chOff x="17598821" y="3411415"/>
            <a:chExt cx="1186878" cy="1520182"/>
          </a:xfrm>
        </p:grpSpPr>
        <p:grpSp>
          <p:nvGrpSpPr>
            <p:cNvPr id="71" name="Groep 70"/>
            <p:cNvGrpSpPr/>
            <p:nvPr/>
          </p:nvGrpSpPr>
          <p:grpSpPr>
            <a:xfrm>
              <a:off x="17855556" y="3411415"/>
              <a:ext cx="668216" cy="1178169"/>
              <a:chOff x="19184815" y="2813539"/>
              <a:chExt cx="545123" cy="1107830"/>
            </a:xfrm>
            <a:noFill/>
          </p:grpSpPr>
          <p:sp>
            <p:nvSpPr>
              <p:cNvPr id="76" name="Ovaal 75"/>
              <p:cNvSpPr/>
              <p:nvPr/>
            </p:nvSpPr>
            <p:spPr>
              <a:xfrm>
                <a:off x="19184815" y="3213648"/>
                <a:ext cx="545123" cy="707721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7" name="Ovaal 76"/>
              <p:cNvSpPr/>
              <p:nvPr/>
            </p:nvSpPr>
            <p:spPr>
              <a:xfrm>
                <a:off x="19255152" y="2813539"/>
                <a:ext cx="386861" cy="40011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2" name="Rechte verbindingslijn 71"/>
            <p:cNvCxnSpPr/>
            <p:nvPr/>
          </p:nvCxnSpPr>
          <p:spPr>
            <a:xfrm flipV="1">
              <a:off x="18523772" y="3818640"/>
              <a:ext cx="261927" cy="172363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>
              <a:off x="17598821" y="3836927"/>
              <a:ext cx="342955" cy="17236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4" name="Rechte verbindingslijn 73"/>
            <p:cNvCxnSpPr/>
            <p:nvPr/>
          </p:nvCxnSpPr>
          <p:spPr>
            <a:xfrm>
              <a:off x="18397705" y="4534720"/>
              <a:ext cx="107779" cy="396877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5" name="Rechte verbindingslijn 74"/>
            <p:cNvCxnSpPr/>
            <p:nvPr/>
          </p:nvCxnSpPr>
          <p:spPr>
            <a:xfrm flipH="1">
              <a:off x="17941776" y="4577392"/>
              <a:ext cx="77977" cy="354205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78" name="Tekstvak 77"/>
          <p:cNvSpPr txBox="1"/>
          <p:nvPr/>
        </p:nvSpPr>
        <p:spPr>
          <a:xfrm>
            <a:off x="14595436" y="4551834"/>
            <a:ext cx="3516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Begeleidend </a:t>
            </a:r>
          </a:p>
          <a:p>
            <a:pPr algn="ctr"/>
            <a:r>
              <a:rPr lang="nl-BE" sz="2000" dirty="0" smtClean="0">
                <a:solidFill>
                  <a:schemeClr val="bg1"/>
                </a:solidFill>
              </a:rPr>
              <a:t>medewerker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18360783" y="3998719"/>
            <a:ext cx="329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Polyvalent &amp; doelgroepgericht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80" name="Tekstvak 79"/>
          <p:cNvSpPr txBox="1"/>
          <p:nvPr/>
        </p:nvSpPr>
        <p:spPr>
          <a:xfrm>
            <a:off x="8351013" y="2811823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22k medewerkers</a:t>
            </a:r>
            <a:endParaRPr lang="nl-BE" sz="2000" b="1" dirty="0">
              <a:solidFill>
                <a:schemeClr val="bg1"/>
              </a:solidFill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16132599" y="2800916"/>
            <a:ext cx="594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Geïndiceerde zorg- en ondersteuning</a:t>
            </a:r>
          </a:p>
        </p:txBody>
      </p:sp>
      <p:grpSp>
        <p:nvGrpSpPr>
          <p:cNvPr id="92" name="Groep 91"/>
          <p:cNvGrpSpPr/>
          <p:nvPr/>
        </p:nvGrpSpPr>
        <p:grpSpPr>
          <a:xfrm>
            <a:off x="7858709" y="5930666"/>
            <a:ext cx="15573793" cy="2656506"/>
            <a:chOff x="7858709" y="5761331"/>
            <a:chExt cx="13171983" cy="2656506"/>
          </a:xfrm>
          <a:solidFill>
            <a:schemeClr val="bg1"/>
          </a:solidFill>
        </p:grpSpPr>
        <p:sp>
          <p:nvSpPr>
            <p:cNvPr id="83" name="Rechthoek 82"/>
            <p:cNvSpPr/>
            <p:nvPr/>
          </p:nvSpPr>
          <p:spPr>
            <a:xfrm>
              <a:off x="7858709" y="5761331"/>
              <a:ext cx="2486047" cy="26565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2000" dirty="0"/>
            </a:p>
          </p:txBody>
        </p:sp>
        <p:sp>
          <p:nvSpPr>
            <p:cNvPr id="88" name="Rechthoek 87"/>
            <p:cNvSpPr/>
            <p:nvPr/>
          </p:nvSpPr>
          <p:spPr>
            <a:xfrm>
              <a:off x="10530193" y="5761331"/>
              <a:ext cx="2486047" cy="26565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2000" dirty="0"/>
            </a:p>
          </p:txBody>
        </p:sp>
        <p:sp>
          <p:nvSpPr>
            <p:cNvPr id="89" name="Rechthoek 88"/>
            <p:cNvSpPr/>
            <p:nvPr/>
          </p:nvSpPr>
          <p:spPr>
            <a:xfrm>
              <a:off x="13201677" y="5761331"/>
              <a:ext cx="2486047" cy="26565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2000" dirty="0"/>
            </a:p>
          </p:txBody>
        </p:sp>
        <p:sp>
          <p:nvSpPr>
            <p:cNvPr id="90" name="Rechthoek 89"/>
            <p:cNvSpPr/>
            <p:nvPr/>
          </p:nvSpPr>
          <p:spPr>
            <a:xfrm>
              <a:off x="15873161" y="5761331"/>
              <a:ext cx="2486047" cy="26565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 sz="2000" dirty="0"/>
            </a:p>
          </p:txBody>
        </p:sp>
        <p:sp>
          <p:nvSpPr>
            <p:cNvPr id="91" name="Rechthoek 90"/>
            <p:cNvSpPr/>
            <p:nvPr/>
          </p:nvSpPr>
          <p:spPr>
            <a:xfrm>
              <a:off x="18544645" y="5761331"/>
              <a:ext cx="2486047" cy="265650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/>
                <a:t>lo</a:t>
              </a:r>
              <a:endParaRPr lang="nl-BE" sz="2000" dirty="0"/>
            </a:p>
          </p:txBody>
        </p:sp>
      </p:grpSp>
      <p:sp>
        <p:nvSpPr>
          <p:cNvPr id="93" name="Tekstvak 92"/>
          <p:cNvSpPr txBox="1"/>
          <p:nvPr/>
        </p:nvSpPr>
        <p:spPr>
          <a:xfrm>
            <a:off x="7858709" y="5978630"/>
            <a:ext cx="295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Zorg en welzijn</a:t>
            </a:r>
          </a:p>
          <a:p>
            <a:pPr algn="ctr"/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94" name="Tekstvak 93"/>
          <p:cNvSpPr txBox="1"/>
          <p:nvPr/>
        </p:nvSpPr>
        <p:spPr>
          <a:xfrm>
            <a:off x="11049487" y="5955078"/>
            <a:ext cx="295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/>
                </a:solidFill>
              </a:rPr>
              <a:t>Mensen met een beperking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14200102" y="5978629"/>
            <a:ext cx="295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/>
                </a:solidFill>
              </a:rPr>
              <a:t>Geestelijke Gezondheid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17366801" y="5971358"/>
            <a:ext cx="295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/>
                </a:solidFill>
              </a:rPr>
              <a:t>Integrale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>
                <a:solidFill>
                  <a:schemeClr val="tx2"/>
                </a:solidFill>
              </a:rPr>
              <a:t>jeugdzorg</a:t>
            </a:r>
          </a:p>
        </p:txBody>
      </p:sp>
      <p:sp>
        <p:nvSpPr>
          <p:cNvPr id="97" name="Tekstvak 96"/>
          <p:cNvSpPr txBox="1"/>
          <p:nvPr/>
        </p:nvSpPr>
        <p:spPr>
          <a:xfrm>
            <a:off x="20485051" y="6080230"/>
            <a:ext cx="295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/>
                </a:solidFill>
              </a:rPr>
              <a:t>Andere</a:t>
            </a:r>
          </a:p>
        </p:txBody>
      </p:sp>
      <p:sp>
        <p:nvSpPr>
          <p:cNvPr id="98" name="Tekstvak 97"/>
          <p:cNvSpPr txBox="1"/>
          <p:nvPr/>
        </p:nvSpPr>
        <p:spPr>
          <a:xfrm>
            <a:off x="7842527" y="6787520"/>
            <a:ext cx="2955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chemeClr val="tx2"/>
                </a:solidFill>
              </a:rPr>
              <a:t>(Kraamzorg, chronische zorg, acute zorg en ouderenzorg)</a:t>
            </a:r>
          </a:p>
        </p:txBody>
      </p:sp>
      <p:pic>
        <p:nvPicPr>
          <p:cNvPr id="101" name="Afbeelding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32" y="7085252"/>
            <a:ext cx="2035144" cy="983130"/>
          </a:xfrm>
          <a:prstGeom prst="rect">
            <a:avLst/>
          </a:prstGeom>
        </p:spPr>
      </p:pic>
      <p:pic>
        <p:nvPicPr>
          <p:cNvPr id="105" name="Afbeelding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04" y="6527820"/>
            <a:ext cx="1220497" cy="831565"/>
          </a:xfrm>
          <a:prstGeom prst="rect">
            <a:avLst/>
          </a:prstGeom>
        </p:spPr>
      </p:pic>
      <p:sp>
        <p:nvSpPr>
          <p:cNvPr id="106" name="Afgeronde rechthoek 105"/>
          <p:cNvSpPr/>
          <p:nvPr/>
        </p:nvSpPr>
        <p:spPr>
          <a:xfrm>
            <a:off x="7858709" y="8741471"/>
            <a:ext cx="15581884" cy="2257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2000" b="1" dirty="0">
                <a:solidFill>
                  <a:prstClr val="white"/>
                </a:solidFill>
              </a:rPr>
              <a:t>Generalistische eerstelijnsactoren</a:t>
            </a:r>
          </a:p>
          <a:p>
            <a:pPr lvl="0"/>
            <a:r>
              <a:rPr lang="nl-BE" sz="1600" dirty="0">
                <a:solidFill>
                  <a:prstClr val="white"/>
                </a:solidFill>
              </a:rPr>
              <a:t>(Huisartsen, thuisverpleging, kinesisten, apotheek, </a:t>
            </a:r>
            <a:r>
              <a:rPr lang="nl-BE" sz="1600" dirty="0" smtClean="0">
                <a:solidFill>
                  <a:prstClr val="white"/>
                </a:solidFill>
              </a:rPr>
              <a:t>LDC</a:t>
            </a:r>
            <a:r>
              <a:rPr lang="nl-BE" sz="1600" dirty="0">
                <a:solidFill>
                  <a:prstClr val="white"/>
                </a:solidFill>
              </a:rPr>
              <a:t>, ergotherapeuten</a:t>
            </a:r>
            <a:endParaRPr lang="nl-BE" sz="2000" dirty="0"/>
          </a:p>
        </p:txBody>
      </p:sp>
      <p:sp>
        <p:nvSpPr>
          <p:cNvPr id="107" name="Tekstvak 106"/>
          <p:cNvSpPr txBox="1"/>
          <p:nvPr/>
        </p:nvSpPr>
        <p:spPr>
          <a:xfrm>
            <a:off x="8282884" y="9071012"/>
            <a:ext cx="1480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Netwerkspeler. 10-tallen partners binnen de verschillende doelgroepen</a:t>
            </a:r>
            <a:endParaRPr lang="nl-BE" sz="2800" dirty="0">
              <a:solidFill>
                <a:schemeClr val="bg1"/>
              </a:solidFill>
            </a:endParaRPr>
          </a:p>
        </p:txBody>
      </p:sp>
      <p:sp>
        <p:nvSpPr>
          <p:cNvPr id="108" name="Tekstvak 107"/>
          <p:cNvSpPr txBox="1"/>
          <p:nvPr/>
        </p:nvSpPr>
        <p:spPr>
          <a:xfrm>
            <a:off x="8035615" y="10219402"/>
            <a:ext cx="818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Intramurale actoren</a:t>
            </a:r>
          </a:p>
          <a:p>
            <a:r>
              <a:rPr lang="nl-BE" sz="1600" dirty="0" smtClean="0">
                <a:solidFill>
                  <a:schemeClr val="bg1"/>
                </a:solidFill>
              </a:rPr>
              <a:t>(WZC,  ziekenhuizen, Beschutte en beschermde woonvormen…)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16398759" y="9708416"/>
            <a:ext cx="67704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Doelgroep specifieke actoren</a:t>
            </a:r>
          </a:p>
          <a:p>
            <a:r>
              <a:rPr lang="nl-BE" sz="1600" dirty="0" smtClean="0">
                <a:solidFill>
                  <a:schemeClr val="bg1"/>
                </a:solidFill>
              </a:rPr>
              <a:t>(Mensen met een beperking, ggz, integrale jeugdzorg, kansarmoede, kraamzorg,…)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16" name="Rechthoek 115"/>
          <p:cNvSpPr/>
          <p:nvPr/>
        </p:nvSpPr>
        <p:spPr>
          <a:xfrm>
            <a:off x="7847251" y="11066182"/>
            <a:ext cx="15573793" cy="1098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Fysieke problemen, pasgeborenen, personen met dementie, personen met een beperking, psychische problemen, sociale problemen, …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17" name="Rechthoek 116"/>
          <p:cNvSpPr/>
          <p:nvPr/>
        </p:nvSpPr>
        <p:spPr>
          <a:xfrm>
            <a:off x="5001630" y="11049852"/>
            <a:ext cx="2393099" cy="107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Diverse doelgroepen</a:t>
            </a:r>
            <a:endParaRPr lang="nl-BE" sz="2400" dirty="0"/>
          </a:p>
        </p:txBody>
      </p:sp>
      <p:sp>
        <p:nvSpPr>
          <p:cNvPr id="84" name="Tekstvak 83"/>
          <p:cNvSpPr txBox="1"/>
          <p:nvPr/>
        </p:nvSpPr>
        <p:spPr>
          <a:xfrm>
            <a:off x="11864077" y="2779447"/>
            <a:ext cx="403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103 diensten gezinszorg</a:t>
            </a:r>
          </a:p>
        </p:txBody>
      </p:sp>
      <p:sp>
        <p:nvSpPr>
          <p:cNvPr id="3" name="AutoShape 2" descr="Vlaanderen is zorgzaam en gezond samenleve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845" y="7591882"/>
            <a:ext cx="2085975" cy="809625"/>
          </a:xfrm>
          <a:prstGeom prst="rect">
            <a:avLst/>
          </a:prstGeom>
        </p:spPr>
      </p:pic>
      <p:sp>
        <p:nvSpPr>
          <p:cNvPr id="5" name="AutoShape 4" descr="Vlaanderen is zorgzaam en gezond samenleve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0493" y="7177811"/>
            <a:ext cx="2582141" cy="100220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56998" y="7175493"/>
            <a:ext cx="2775148" cy="108250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6287" y="7637171"/>
            <a:ext cx="2264052" cy="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6850" y="859536"/>
            <a:ext cx="20446999" cy="2047785"/>
          </a:xfrm>
        </p:spPr>
        <p:txBody>
          <a:bodyPr/>
          <a:lstStyle/>
          <a:p>
            <a:r>
              <a:rPr lang="nl-BE" dirty="0" smtClean="0"/>
              <a:t>Gezinszorg, doelgerichte zorg en ondersteuning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0064-5E42-4427-984E-8F55F057C8CF}" type="slidenum">
              <a:rPr lang="nl-NL" smtClean="0"/>
              <a:t>9</a:t>
            </a:fld>
            <a:endParaRPr lang="nl-NL"/>
          </a:p>
        </p:txBody>
      </p:sp>
      <p:grpSp>
        <p:nvGrpSpPr>
          <p:cNvPr id="7" name="Groep 6"/>
          <p:cNvGrpSpPr/>
          <p:nvPr/>
        </p:nvGrpSpPr>
        <p:grpSpPr>
          <a:xfrm>
            <a:off x="1695451" y="5867400"/>
            <a:ext cx="2488820" cy="2693861"/>
            <a:chOff x="3006969" y="3411414"/>
            <a:chExt cx="1711335" cy="1949447"/>
          </a:xfrm>
        </p:grpSpPr>
        <p:sp>
          <p:nvSpPr>
            <p:cNvPr id="8" name="Afgeronde rechthoek 7"/>
            <p:cNvSpPr/>
            <p:nvPr/>
          </p:nvSpPr>
          <p:spPr>
            <a:xfrm>
              <a:off x="3006969" y="3411414"/>
              <a:ext cx="1711335" cy="194944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000" dirty="0" smtClean="0"/>
            </a:p>
            <a:p>
              <a:pPr algn="ctr"/>
              <a:endParaRPr lang="nl-BE" sz="2000" dirty="0"/>
            </a:p>
            <a:p>
              <a:pPr algn="ctr"/>
              <a:endParaRPr lang="nl-BE" sz="2000" dirty="0"/>
            </a:p>
            <a:p>
              <a:pPr algn="ctr"/>
              <a:r>
                <a:rPr lang="nl-BE" sz="2000" dirty="0" smtClean="0"/>
                <a:t>Cliënt(systeem)</a:t>
              </a: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3480816" y="3577630"/>
              <a:ext cx="731520" cy="872450"/>
              <a:chOff x="17598821" y="3411415"/>
              <a:chExt cx="1186878" cy="1520182"/>
            </a:xfrm>
          </p:grpSpPr>
          <p:grpSp>
            <p:nvGrpSpPr>
              <p:cNvPr id="10" name="Groep 9"/>
              <p:cNvGrpSpPr/>
              <p:nvPr/>
            </p:nvGrpSpPr>
            <p:grpSpPr>
              <a:xfrm>
                <a:off x="17855556" y="3411415"/>
                <a:ext cx="668216" cy="1178169"/>
                <a:chOff x="19184815" y="2813539"/>
                <a:chExt cx="545123" cy="1107830"/>
              </a:xfrm>
              <a:noFill/>
            </p:grpSpPr>
            <p:sp>
              <p:nvSpPr>
                <p:cNvPr id="15" name="Ovaal 14"/>
                <p:cNvSpPr/>
                <p:nvPr/>
              </p:nvSpPr>
              <p:spPr>
                <a:xfrm>
                  <a:off x="19184815" y="3213648"/>
                  <a:ext cx="545123" cy="707721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6" name="Ovaal 15"/>
                <p:cNvSpPr/>
                <p:nvPr/>
              </p:nvSpPr>
              <p:spPr>
                <a:xfrm>
                  <a:off x="19255152" y="2813539"/>
                  <a:ext cx="386861" cy="400110"/>
                </a:xfrm>
                <a:prstGeom prst="ellipse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1" name="Rechte verbindingslijn 10"/>
              <p:cNvCxnSpPr/>
              <p:nvPr/>
            </p:nvCxnSpPr>
            <p:spPr>
              <a:xfrm flipV="1">
                <a:off x="18523772" y="3818640"/>
                <a:ext cx="261927" cy="172363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2" name="Rechte verbindingslijn 11"/>
              <p:cNvCxnSpPr/>
              <p:nvPr/>
            </p:nvCxnSpPr>
            <p:spPr>
              <a:xfrm>
                <a:off x="17598821" y="3836927"/>
                <a:ext cx="342955" cy="172365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18397705" y="4534720"/>
                <a:ext cx="107779" cy="396877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 flipH="1">
                <a:off x="17941776" y="4577392"/>
                <a:ext cx="77977" cy="354205"/>
              </a:xfrm>
              <a:prstGeom prst="lin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cxnSp>
        </p:grpSp>
      </p:grpSp>
      <p:sp>
        <p:nvSpPr>
          <p:cNvPr id="17" name="Pijl-links en -rechts 16"/>
          <p:cNvSpPr/>
          <p:nvPr/>
        </p:nvSpPr>
        <p:spPr>
          <a:xfrm>
            <a:off x="4646434" y="7221746"/>
            <a:ext cx="1975104" cy="729582"/>
          </a:xfrm>
          <a:prstGeom prst="leftRightArrow">
            <a:avLst/>
          </a:prstGeom>
          <a:solidFill>
            <a:srgbClr val="CBE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474738" y="6715710"/>
            <a:ext cx="245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2"/>
                </a:solidFill>
              </a:rPr>
              <a:t>Kort of chronisch</a:t>
            </a:r>
            <a:endParaRPr lang="nl-BE" sz="2000" dirty="0">
              <a:solidFill>
                <a:schemeClr val="accent2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6853" y="8072885"/>
            <a:ext cx="245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2"/>
                </a:solidFill>
              </a:rPr>
              <a:t>Acuut of gepland</a:t>
            </a:r>
            <a:endParaRPr lang="nl-BE" sz="2000" dirty="0">
              <a:solidFill>
                <a:schemeClr val="accent2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7177291" y="6415577"/>
            <a:ext cx="4565904" cy="2341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/>
              <a:t>Zorg en ondersteunings-doelstellingen</a:t>
            </a:r>
            <a:endParaRPr lang="nl-BE" sz="2800" dirty="0"/>
          </a:p>
        </p:txBody>
      </p:sp>
      <p:cxnSp>
        <p:nvCxnSpPr>
          <p:cNvPr id="22" name="Rechte verbindingslijn 21"/>
          <p:cNvCxnSpPr>
            <a:stCxn id="8" idx="2"/>
          </p:cNvCxnSpPr>
          <p:nvPr/>
        </p:nvCxnSpPr>
        <p:spPr>
          <a:xfrm>
            <a:off x="2939861" y="8561261"/>
            <a:ext cx="388742" cy="1460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fgeronde rechthoek 22"/>
          <p:cNvSpPr/>
          <p:nvPr/>
        </p:nvSpPr>
        <p:spPr>
          <a:xfrm>
            <a:off x="2045075" y="9948672"/>
            <a:ext cx="2567053" cy="27640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Voor wie?</a:t>
            </a:r>
          </a:p>
          <a:p>
            <a:pPr algn="ctr"/>
            <a:endParaRPr lang="nl-BE" sz="2800" b="1" dirty="0" smtClean="0">
              <a:solidFill>
                <a:schemeClr val="tx2"/>
              </a:solidFill>
            </a:endParaRP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Zorgvrager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Partner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Kind(eren)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Gezin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Mantelzorger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…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24" name="Rechte verbindingslijn 23"/>
          <p:cNvCxnSpPr>
            <a:endCxn id="25" idx="0"/>
          </p:cNvCxnSpPr>
          <p:nvPr/>
        </p:nvCxnSpPr>
        <p:spPr>
          <a:xfrm flipH="1">
            <a:off x="8770759" y="8530211"/>
            <a:ext cx="741414" cy="1233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fgeronde rechthoek 24"/>
          <p:cNvSpPr/>
          <p:nvPr/>
        </p:nvSpPr>
        <p:spPr>
          <a:xfrm>
            <a:off x="6321624" y="9763488"/>
            <a:ext cx="4898269" cy="35138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Resultaatsdomeinen</a:t>
            </a:r>
          </a:p>
          <a:p>
            <a:pPr algn="ctr"/>
            <a:endParaRPr lang="nl-BE" sz="2800" b="1" dirty="0" smtClean="0">
              <a:solidFill>
                <a:schemeClr val="tx2"/>
              </a:solidFill>
            </a:endParaRP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Woon en leefklimaat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Fysieke gezondheid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Psychische gezondheid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Sociaal contextueel welbevinden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Administratie en financiën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Integriteit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Integratie</a:t>
            </a:r>
          </a:p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Opvoeding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8705088" y="5102352"/>
            <a:ext cx="718580" cy="141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fgeronde rechthoek 28"/>
          <p:cNvSpPr/>
          <p:nvPr/>
        </p:nvSpPr>
        <p:spPr>
          <a:xfrm>
            <a:off x="6744849" y="3519235"/>
            <a:ext cx="4639057" cy="21569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Voorkomen</a:t>
            </a:r>
          </a:p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Behouden</a:t>
            </a:r>
          </a:p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Herstellen</a:t>
            </a:r>
          </a:p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Ontwikkelen</a:t>
            </a:r>
          </a:p>
        </p:txBody>
      </p:sp>
      <p:sp>
        <p:nvSpPr>
          <p:cNvPr id="33" name="Afgeronde rechthoek 32"/>
          <p:cNvSpPr/>
          <p:nvPr/>
        </p:nvSpPr>
        <p:spPr>
          <a:xfrm>
            <a:off x="12929389" y="3015378"/>
            <a:ext cx="9527673" cy="10115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34" name="Rechte verbindingslijn 33"/>
          <p:cNvCxnSpPr>
            <a:stCxn id="33" idx="1"/>
            <a:endCxn id="20" idx="6"/>
          </p:cNvCxnSpPr>
          <p:nvPr/>
        </p:nvCxnSpPr>
        <p:spPr>
          <a:xfrm flipH="1" flipV="1">
            <a:off x="11743195" y="7586537"/>
            <a:ext cx="1186194" cy="48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13980826" y="3583758"/>
            <a:ext cx="398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Voorbeelden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42" name="Afgeronde rechthoek 41"/>
          <p:cNvSpPr/>
          <p:nvPr/>
        </p:nvSpPr>
        <p:spPr>
          <a:xfrm>
            <a:off x="13273886" y="4454835"/>
            <a:ext cx="8639964" cy="215697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800" b="1" dirty="0" smtClean="0">
                <a:solidFill>
                  <a:schemeClr val="tx2"/>
                </a:solidFill>
              </a:rPr>
              <a:t>Preventieve doelen:</a:t>
            </a:r>
          </a:p>
          <a:p>
            <a:r>
              <a:rPr lang="nl-BE" sz="2000" dirty="0" smtClean="0">
                <a:solidFill>
                  <a:schemeClr val="tx2"/>
                </a:solidFill>
              </a:rPr>
              <a:t>Bv. Suïcidepreventie, ondersteuning van hechting in eerste levensjaar, veiligheidsproblemen, voorkomen schending integriteit, ondersteuning van budgetbeheer</a:t>
            </a:r>
          </a:p>
        </p:txBody>
      </p:sp>
      <p:sp>
        <p:nvSpPr>
          <p:cNvPr id="43" name="Afgeronde rechthoek 42"/>
          <p:cNvSpPr/>
          <p:nvPr/>
        </p:nvSpPr>
        <p:spPr>
          <a:xfrm>
            <a:off x="13274945" y="6872838"/>
            <a:ext cx="8639964" cy="21569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800" b="1" dirty="0" smtClean="0">
                <a:solidFill>
                  <a:schemeClr val="tx2"/>
                </a:solidFill>
              </a:rPr>
              <a:t>Behoudsgerichte doelen:</a:t>
            </a:r>
          </a:p>
          <a:p>
            <a:r>
              <a:rPr lang="nl-BE" sz="2000" dirty="0" smtClean="0">
                <a:solidFill>
                  <a:schemeClr val="tx2"/>
                </a:solidFill>
              </a:rPr>
              <a:t>Voorkomen van erger, behouden van optimale situatie</a:t>
            </a:r>
          </a:p>
          <a:p>
            <a:r>
              <a:rPr lang="nl-BE" sz="2000" dirty="0" smtClean="0">
                <a:solidFill>
                  <a:schemeClr val="tx2"/>
                </a:solidFill>
              </a:rPr>
              <a:t>Bv. Bij iemand met psychose: ondersteunen van therapietrouw</a:t>
            </a:r>
          </a:p>
          <a:p>
            <a:r>
              <a:rPr lang="nl-BE" sz="2000" dirty="0" smtClean="0">
                <a:solidFill>
                  <a:schemeClr val="tx2"/>
                </a:solidFill>
              </a:rPr>
              <a:t>Bv. Bij iemand in </a:t>
            </a:r>
            <a:r>
              <a:rPr lang="nl-BE" sz="2000" dirty="0" err="1" smtClean="0">
                <a:solidFill>
                  <a:schemeClr val="tx2"/>
                </a:solidFill>
              </a:rPr>
              <a:t>kansarmoede</a:t>
            </a:r>
            <a:r>
              <a:rPr lang="nl-BE" sz="2000" dirty="0" smtClean="0">
                <a:solidFill>
                  <a:schemeClr val="tx2"/>
                </a:solidFill>
              </a:rPr>
              <a:t>: behouden van hygiënische omstandigheden van de woning</a:t>
            </a:r>
          </a:p>
        </p:txBody>
      </p:sp>
      <p:sp>
        <p:nvSpPr>
          <p:cNvPr id="45" name="Afgeronde rechthoek 44"/>
          <p:cNvSpPr/>
          <p:nvPr/>
        </p:nvSpPr>
        <p:spPr>
          <a:xfrm>
            <a:off x="13273886" y="9178151"/>
            <a:ext cx="8639964" cy="14654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800" b="1" dirty="0" smtClean="0">
                <a:solidFill>
                  <a:schemeClr val="tx2"/>
                </a:solidFill>
              </a:rPr>
              <a:t>Herstelgerichte doelen:</a:t>
            </a:r>
          </a:p>
          <a:p>
            <a:r>
              <a:rPr lang="nl-BE" sz="2000" dirty="0" smtClean="0">
                <a:solidFill>
                  <a:schemeClr val="tx2"/>
                </a:solidFill>
              </a:rPr>
              <a:t>Bv. na ziekenhuisontslag, na botfractuur, bij alcoholverslaving op weg naar ontwenning</a:t>
            </a:r>
          </a:p>
        </p:txBody>
      </p:sp>
      <p:sp>
        <p:nvSpPr>
          <p:cNvPr id="46" name="Afgeronde rechthoek 45"/>
          <p:cNvSpPr/>
          <p:nvPr/>
        </p:nvSpPr>
        <p:spPr>
          <a:xfrm>
            <a:off x="13273886" y="10863421"/>
            <a:ext cx="8639964" cy="14654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800" b="1" dirty="0" smtClean="0">
                <a:solidFill>
                  <a:schemeClr val="tx2"/>
                </a:solidFill>
              </a:rPr>
              <a:t>Ontwikkelingsgerichte doelen:</a:t>
            </a:r>
          </a:p>
          <a:p>
            <a:r>
              <a:rPr lang="nl-BE" sz="2000" dirty="0" smtClean="0">
                <a:solidFill>
                  <a:schemeClr val="tx2"/>
                </a:solidFill>
              </a:rPr>
              <a:t>Bv. bij mensen met een beperking: aanleren van zelfstandig koken, modelfunctie bij opvoedingsondersteuning</a:t>
            </a:r>
          </a:p>
        </p:txBody>
      </p:sp>
    </p:spTree>
    <p:extLst>
      <p:ext uri="{BB962C8B-B14F-4D97-AF65-F5344CB8AC3E}">
        <p14:creationId xmlns:p14="http://schemas.microsoft.com/office/powerpoint/2010/main" val="16442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Zorggezind">
      <a:dk1>
        <a:sysClr val="windowText" lastClr="000000"/>
      </a:dk1>
      <a:lt1>
        <a:sysClr val="window" lastClr="FFFFFF"/>
      </a:lt1>
      <a:dk2>
        <a:srgbClr val="0099B3"/>
      </a:dk2>
      <a:lt2>
        <a:srgbClr val="E7E6E6"/>
      </a:lt2>
      <a:accent1>
        <a:srgbClr val="0099B3"/>
      </a:accent1>
      <a:accent2>
        <a:srgbClr val="00A590"/>
      </a:accent2>
      <a:accent3>
        <a:srgbClr val="E94662"/>
      </a:accent3>
      <a:accent4>
        <a:srgbClr val="0099B3"/>
      </a:accent4>
      <a:accent5>
        <a:srgbClr val="00A590"/>
      </a:accent5>
      <a:accent6>
        <a:srgbClr val="E94662"/>
      </a:accent6>
      <a:hlink>
        <a:srgbClr val="000000"/>
      </a:hlink>
      <a:folHlink>
        <a:srgbClr val="000000"/>
      </a:folHlink>
    </a:clrScheme>
    <a:fontScheme name="Aangepas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rggezind-presentatie" id="{179B4116-0519-441E-8A9A-B70C09B186C5}" vid="{3B192133-AAA7-4202-A5AD-8A1C845EE0A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group id="Text" label="Tekst">
          <button idMso="PasteTextOnly" size="large"/>
          <button idMso="IndentDecrease" size="large"/>
          <button idMso="IndentIncrease" size="large"/>
          <button idMso="HeaderFooterInsert" size="large"/>
        </group>
        <!--<group id="Beeld" label="Beeld">
					<checkBox idMso="GuidesShowHide" /> 
					<button idMso="ZoomFitToWindow" />
					<button idMso="ZoomDialog" />
				</group>-->
        <group id="Picture" label="Afbeeldingen">
          <button idMso="PictureFillCrop" size="large"/>
          <!--	<button idMso="PictureFitCrop" size="large"/>-->
        </group>
        <group idMso="GroupStyles">
			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2A26D8ACEFB41AE20E36E812AE4FF" ma:contentTypeVersion="17" ma:contentTypeDescription="Een nieuw document maken." ma:contentTypeScope="" ma:versionID="cd701805d691417a83ee3b1ccdfbdd2e">
  <xsd:schema xmlns:xsd="http://www.w3.org/2001/XMLSchema" xmlns:xs="http://www.w3.org/2001/XMLSchema" xmlns:p="http://schemas.microsoft.com/office/2006/metadata/properties" xmlns:ns2="1926bdfc-fe79-4237-9e10-fa8dd4d42c78" xmlns:ns3="c04812c8-f446-44a4-a8c1-3f24b53725c5" targetNamespace="http://schemas.microsoft.com/office/2006/metadata/properties" ma:root="true" ma:fieldsID="f85b1d68e917595e85a7d99dc15485d0" ns2:_="" ns3:_="">
    <xsd:import namespace="1926bdfc-fe79-4237-9e10-fa8dd4d42c78"/>
    <xsd:import namespace="c04812c8-f446-44a4-a8c1-3f24b53725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6bdfc-fe79-4237-9e10-fa8dd4d4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4e4048-c75a-4de2-9c2e-7ad38f2c60da}" ma:internalName="TaxCatchAll" ma:showField="CatchAllData" ma:web="1926bdfc-fe79-4237-9e10-fa8dd4d42c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812c8-f446-44a4-a8c1-3f24b5372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f58e264-457d-46de-81b7-d93083f90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51362-8505-4589-8C4F-7560C30ADD6E}"/>
</file>

<file path=customXml/itemProps2.xml><?xml version="1.0" encoding="utf-8"?>
<ds:datastoreItem xmlns:ds="http://schemas.openxmlformats.org/officeDocument/2006/customXml" ds:itemID="{58DF2BA8-071B-4957-A115-5F185FA754B4}"/>
</file>

<file path=docProps/app.xml><?xml version="1.0" encoding="utf-8"?>
<Properties xmlns="http://schemas.openxmlformats.org/officeDocument/2006/extended-properties" xmlns:vt="http://schemas.openxmlformats.org/officeDocument/2006/docPropsVTypes">
  <Template>Zorggezind-presentatie</Template>
  <TotalTime>1006</TotalTime>
  <Words>1501</Words>
  <Application>Microsoft Office PowerPoint</Application>
  <PresentationFormat>Aangepast</PresentationFormat>
  <Paragraphs>316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Kantoorthema</vt:lpstr>
      <vt:lpstr>PowerPoint-presentatie</vt:lpstr>
      <vt:lpstr>Gezinszorg, een onmisbare schakel in geïntegreerde thuiszorg?</vt:lpstr>
      <vt:lpstr>Inhoud</vt:lpstr>
      <vt:lpstr>Wat is Zorggezind?</vt:lpstr>
      <vt:lpstr>Gezinszorg (on)gekend?</vt:lpstr>
      <vt:lpstr>Gezinszorg in cijfer</vt:lpstr>
      <vt:lpstr>Samen staan al deze thuiszorghelden in voor de zorg en ondersteuning van meer dan 180 000 gezinnen  </vt:lpstr>
      <vt:lpstr>Gezinszorg, levensbestendig aanbod</vt:lpstr>
      <vt:lpstr>Gezinszorg, doelgerichte zorg en ondersteuning</vt:lpstr>
      <vt:lpstr>Integraal in zijn werking</vt:lpstr>
      <vt:lpstr>Doelgericht: verder dan taakgericht </vt:lpstr>
      <vt:lpstr>Het verhaal van Bert</vt:lpstr>
      <vt:lpstr>Geïntegreerd in zorg &amp; welzijn</vt:lpstr>
      <vt:lpstr>Werking van de Gezinszorg </vt:lpstr>
      <vt:lpstr>Werking van de Gezinszorg </vt:lpstr>
      <vt:lpstr>Werking van de Gezinszorg </vt:lpstr>
      <vt:lpstr>Gezinszorg als schakel in geïntegreerde zorg </vt:lpstr>
      <vt:lpstr>Faciliteren van de samenwerking </vt:lpstr>
      <vt:lpstr>Het is een feit op de werkvloer</vt:lpstr>
      <vt:lpstr>Waar maken we samen het verschil</vt:lpstr>
      <vt:lpstr>Waar maken we samen het verschil</vt:lpstr>
      <vt:lpstr>Samenwerking meer dan nodig</vt:lpstr>
      <vt:lpstr>Faciliteren van de samenwerking Wat kunnen we nu zelf aanpakken</vt:lpstr>
      <vt:lpstr>Het laatste woord aan onze medewerkers</vt:lpstr>
      <vt:lpstr>PowerPoint-presentatie</vt:lpstr>
    </vt:vector>
  </TitlesOfParts>
  <Company>RealDolmen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Babette Vanhove</dc:creator>
  <cp:lastModifiedBy>Stefaan Berteloot</cp:lastModifiedBy>
  <cp:revision>62</cp:revision>
  <dcterms:created xsi:type="dcterms:W3CDTF">2023-09-06T10:09:53Z</dcterms:created>
  <dcterms:modified xsi:type="dcterms:W3CDTF">2023-09-18T09:57:46Z</dcterms:modified>
</cp:coreProperties>
</file>