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66" r:id="rId2"/>
    <p:sldId id="331" r:id="rId3"/>
    <p:sldId id="332" r:id="rId4"/>
    <p:sldId id="333" r:id="rId5"/>
    <p:sldId id="292" r:id="rId6"/>
    <p:sldId id="289" r:id="rId7"/>
    <p:sldId id="334" r:id="rId8"/>
    <p:sldId id="279" r:id="rId9"/>
    <p:sldId id="305" r:id="rId10"/>
    <p:sldId id="326" r:id="rId11"/>
    <p:sldId id="297" r:id="rId12"/>
    <p:sldId id="306" r:id="rId13"/>
    <p:sldId id="307" r:id="rId14"/>
    <p:sldId id="308" r:id="rId15"/>
    <p:sldId id="327" r:id="rId16"/>
    <p:sldId id="323" r:id="rId17"/>
    <p:sldId id="325" r:id="rId18"/>
    <p:sldId id="328" r:id="rId19"/>
    <p:sldId id="314" r:id="rId20"/>
    <p:sldId id="315" r:id="rId21"/>
    <p:sldId id="312" r:id="rId22"/>
    <p:sldId id="316" r:id="rId23"/>
    <p:sldId id="313" r:id="rId24"/>
    <p:sldId id="330" r:id="rId25"/>
    <p:sldId id="310" r:id="rId26"/>
    <p:sldId id="317" r:id="rId27"/>
    <p:sldId id="318" r:id="rId28"/>
    <p:sldId id="319" r:id="rId29"/>
    <p:sldId id="320" r:id="rId30"/>
    <p:sldId id="321" r:id="rId31"/>
    <p:sldId id="322" r:id="rId32"/>
    <p:sldId id="261" r:id="rId3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tig" initials="jostig" lastIdx="5" clrIdx="0"/>
  <p:cmAuthor id="1" name="Josti Gadeyne" initials="JG" lastIdx="1" clrIdx="1">
    <p:extLst>
      <p:ext uri="{19B8F6BF-5375-455C-9EA6-DF929625EA0E}">
        <p15:presenceInfo xmlns:p15="http://schemas.microsoft.com/office/powerpoint/2012/main" userId="S-1-5-21-3114774075-2559848309-715434433-104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27"/>
  </p:normalViewPr>
  <p:slideViewPr>
    <p:cSldViewPr snapToGrid="0" snapToObjects="1" showGuides="1">
      <p:cViewPr varScale="1">
        <p:scale>
          <a:sx n="79" d="100"/>
          <a:sy n="79" d="100"/>
        </p:scale>
        <p:origin x="802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7E842-A537-CD4B-A91F-5C78C2075C37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A572A-CABA-AD47-8BB0-D9BBF7F8C3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7205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jpeg"/><Relationship Id="rId7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61B2DE-D0A1-3C43-90B1-6E681D1F9BD2}"/>
              </a:ext>
            </a:extLst>
          </p:cNvPr>
          <p:cNvSpPr/>
          <p:nvPr userDrawn="1"/>
        </p:nvSpPr>
        <p:spPr>
          <a:xfrm>
            <a:off x="0" y="2205318"/>
            <a:ext cx="12192000" cy="46526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5D70D99-EAAC-8B44-96B4-97BF585B0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7678" y="2856800"/>
            <a:ext cx="3993396" cy="400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CE623-1EEE-9444-B1A7-677A1F5DE7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094530"/>
            <a:ext cx="8507278" cy="1569221"/>
          </a:xfrm>
        </p:spPr>
        <p:txBody>
          <a:bodyPr anchor="b">
            <a:noAutofit/>
          </a:bodyPr>
          <a:lstStyle>
            <a:lvl1pPr algn="l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nl-NL" noProof="0" dirty="0"/>
              <a:t>Plaats hier de titel </a:t>
            </a:r>
            <a:br>
              <a:rPr lang="nl-NL" noProof="0" dirty="0"/>
            </a:br>
            <a:r>
              <a:rPr lang="nl-NL" noProof="0" dirty="0"/>
              <a:t>van de presentatie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1CEC81-101C-5B42-8398-209A2D71DD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9989" y="4681557"/>
            <a:ext cx="8115489" cy="93949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Plaats hier de ondertitel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33DF3-57C9-F04A-93B0-DA083D4F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9988" y="6069490"/>
            <a:ext cx="2351411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noProof="0"/>
              <a:t>2 oktober 2020</a:t>
            </a:r>
            <a:endParaRPr lang="nl-NL" noProof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922493-751C-FB44-ABE0-E6A330C0E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1555" y="1400288"/>
            <a:ext cx="1529622" cy="372599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77D7C6F-C68F-6048-BC70-AF16D8B8E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96" y="532491"/>
            <a:ext cx="2808302" cy="113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dri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9BEE-CABF-D840-A79B-8C9EE0EA4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 dirty="0"/>
              <a:t>Titel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ACFC4AE-8910-0A46-A5CC-FA5213E8022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892248" y="1614119"/>
            <a:ext cx="3137195" cy="4527735"/>
          </a:xfrm>
          <a:solidFill>
            <a:schemeClr val="accent6">
              <a:lumMod val="20000"/>
              <a:lumOff val="80000"/>
            </a:schemeClr>
          </a:solidFill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/>
              <a:t>Klik op het icoon om een beeld te plaatsen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ADD9E71-7CD8-CF47-92DF-798FE4BCA2B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440317" y="1614119"/>
            <a:ext cx="3137195" cy="4527735"/>
          </a:xfrm>
          <a:solidFill>
            <a:schemeClr val="accent6">
              <a:lumMod val="20000"/>
              <a:lumOff val="80000"/>
            </a:schemeClr>
          </a:solidFill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/>
              <a:t>Klik op het icoon om een beeld te plaatsen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B54AF2E-0573-F244-AF2F-6308DB233E9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1006142" y="1614119"/>
            <a:ext cx="3137195" cy="4527735"/>
          </a:xfrm>
          <a:solidFill>
            <a:schemeClr val="accent6">
              <a:lumMod val="20000"/>
              <a:lumOff val="80000"/>
            </a:schemeClr>
          </a:solidFill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/>
              <a:t>Klik op het icoon om een beeld te plaatsen</a:t>
            </a:r>
          </a:p>
        </p:txBody>
      </p:sp>
    </p:spTree>
    <p:extLst>
      <p:ext uri="{BB962C8B-B14F-4D97-AF65-F5344CB8AC3E}">
        <p14:creationId xmlns:p14="http://schemas.microsoft.com/office/powerpoint/2010/main" val="295658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te kiez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ACFC4AE-8910-0A46-A5CC-FA5213E8022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57999"/>
          </a:xfrm>
          <a:solidFill>
            <a:schemeClr val="accent6">
              <a:lumMod val="20000"/>
              <a:lumOff val="80000"/>
            </a:schemeClr>
          </a:solidFill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/>
              <a:t>Klik op het icoon om een beeld te plaatsen</a:t>
            </a:r>
          </a:p>
        </p:txBody>
      </p:sp>
    </p:spTree>
    <p:extLst>
      <p:ext uri="{BB962C8B-B14F-4D97-AF65-F5344CB8AC3E}">
        <p14:creationId xmlns:p14="http://schemas.microsoft.com/office/powerpoint/2010/main" val="13172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te kiezen foto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ACFC4AE-8910-0A46-A5CC-FA5213E8022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57999"/>
          </a:xfrm>
          <a:solidFill>
            <a:schemeClr val="accent6">
              <a:lumMod val="20000"/>
              <a:lumOff val="80000"/>
            </a:schemeClr>
          </a:solidFill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/>
              <a:t>Klik op het icoon om een beeld te plaatsen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3A8E5-2F00-F54E-81E5-3E7CD27E1C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138531"/>
            <a:ext cx="4521551" cy="3193210"/>
          </a:xfrm>
          <a:solidFill>
            <a:schemeClr val="accent1">
              <a:alpha val="70000"/>
            </a:schemeClr>
          </a:solidFill>
        </p:spPr>
        <p:txBody>
          <a:bodyPr wrap="square" lIns="396000" tIns="396000" rIns="108000" bIns="396000" anchor="ctr">
            <a:spAutoFit/>
          </a:bodyPr>
          <a:lstStyle>
            <a:lvl1pPr marL="14288" indent="-14288">
              <a:buClr>
                <a:schemeClr val="accent2">
                  <a:lumMod val="40000"/>
                  <a:lumOff val="60000"/>
                </a:schemeClr>
              </a:buClr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40000"/>
                  <a:lumOff val="60000"/>
                </a:schemeClr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>
                  <a:lumMod val="40000"/>
                  <a:lumOff val="60000"/>
                </a:schemeClr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2">
                  <a:lumMod val="40000"/>
                  <a:lumOff val="60000"/>
                </a:schemeClr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2">
                  <a:lumMod val="40000"/>
                  <a:lumOff val="60000"/>
                </a:schemeClr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58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foto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25DA4E10-3F76-E542-8F02-E115F3287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E514140-8090-084C-A54B-71B61F3A24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210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foto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D9AD6A72-52AD-6B41-B2B8-816A938C0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581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foto met teks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DF237230-3BFF-F041-B92C-F83D2D070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E514140-8090-084C-A54B-71B61F3A247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3A8E5-2F00-F54E-81E5-3E7CD27E1C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70449" y="2138531"/>
            <a:ext cx="4521551" cy="3193210"/>
          </a:xfrm>
          <a:solidFill>
            <a:schemeClr val="accent1">
              <a:alpha val="70000"/>
            </a:schemeClr>
          </a:solidFill>
        </p:spPr>
        <p:txBody>
          <a:bodyPr wrap="square" lIns="396000" tIns="396000" rIns="108000" bIns="396000" anchor="ctr">
            <a:spAutoFit/>
          </a:bodyPr>
          <a:lstStyle>
            <a:lvl1pPr marL="14288" indent="-14288">
              <a:buClr>
                <a:schemeClr val="accent2">
                  <a:lumMod val="40000"/>
                  <a:lumOff val="60000"/>
                </a:schemeClr>
              </a:buClr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40000"/>
                  <a:lumOff val="60000"/>
                </a:schemeClr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>
                  <a:lumMod val="40000"/>
                  <a:lumOff val="60000"/>
                </a:schemeClr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2">
                  <a:lumMod val="40000"/>
                  <a:lumOff val="60000"/>
                </a:schemeClr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2">
                  <a:lumMod val="40000"/>
                  <a:lumOff val="60000"/>
                </a:schemeClr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590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foto met teks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table, kitchen, sitting&#10;&#10;Description automatically generated">
            <a:extLst>
              <a:ext uri="{FF2B5EF4-FFF2-40B4-BE49-F238E27FC236}">
                <a16:creationId xmlns:a16="http://schemas.microsoft.com/office/drawing/2014/main" id="{E74A5D0D-9B92-E544-A537-2076583E3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E514140-8090-084C-A54B-71B61F3A247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3A8E5-2F00-F54E-81E5-3E7CD27E1C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138531"/>
            <a:ext cx="4521551" cy="3193210"/>
          </a:xfrm>
          <a:solidFill>
            <a:schemeClr val="accent1">
              <a:alpha val="70000"/>
            </a:schemeClr>
          </a:solidFill>
        </p:spPr>
        <p:txBody>
          <a:bodyPr wrap="square" lIns="396000" tIns="396000" rIns="108000" bIns="396000" anchor="ctr">
            <a:spAutoFit/>
          </a:bodyPr>
          <a:lstStyle>
            <a:lvl1pPr marL="14288" indent="-14288">
              <a:buClr>
                <a:schemeClr val="accent2">
                  <a:lumMod val="40000"/>
                  <a:lumOff val="60000"/>
                </a:schemeClr>
              </a:buClr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40000"/>
                  <a:lumOff val="60000"/>
                </a:schemeClr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>
                  <a:lumMod val="40000"/>
                  <a:lumOff val="60000"/>
                </a:schemeClr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2">
                  <a:lumMod val="40000"/>
                  <a:lumOff val="60000"/>
                </a:schemeClr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2">
                  <a:lumMod val="40000"/>
                  <a:lumOff val="60000"/>
                </a:schemeClr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573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foto met teks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inside of a building&#10;&#10;Description automatically generated">
            <a:extLst>
              <a:ext uri="{FF2B5EF4-FFF2-40B4-BE49-F238E27FC236}">
                <a16:creationId xmlns:a16="http://schemas.microsoft.com/office/drawing/2014/main" id="{3732AE5D-5EBD-C74F-BE0A-4398B1877B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E514140-8090-084C-A54B-71B61F3A247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3A8E5-2F00-F54E-81E5-3E7CD27E1C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138531"/>
            <a:ext cx="4521551" cy="3193210"/>
          </a:xfrm>
          <a:solidFill>
            <a:schemeClr val="accent1">
              <a:alpha val="70000"/>
            </a:schemeClr>
          </a:solidFill>
        </p:spPr>
        <p:txBody>
          <a:bodyPr wrap="square" lIns="396000" tIns="396000" rIns="108000" bIns="396000" anchor="ctr">
            <a:spAutoFit/>
          </a:bodyPr>
          <a:lstStyle>
            <a:lvl1pPr marL="14288" indent="-14288">
              <a:buClr>
                <a:schemeClr val="accent2">
                  <a:lumMod val="40000"/>
                  <a:lumOff val="60000"/>
                </a:schemeClr>
              </a:buClr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40000"/>
                  <a:lumOff val="60000"/>
                </a:schemeClr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>
                  <a:lumMod val="40000"/>
                  <a:lumOff val="60000"/>
                </a:schemeClr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2">
                  <a:lumMod val="40000"/>
                  <a:lumOff val="60000"/>
                </a:schemeClr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2">
                  <a:lumMod val="40000"/>
                  <a:lumOff val="60000"/>
                </a:schemeClr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81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foto met teks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C2DDA231-16E6-BF4F-BB5B-7DC477BEE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E514140-8090-084C-A54B-71B61F3A247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3A8E5-2F00-F54E-81E5-3E7CD27E1C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138531"/>
            <a:ext cx="4521551" cy="3193210"/>
          </a:xfrm>
          <a:solidFill>
            <a:schemeClr val="accent1">
              <a:alpha val="70000"/>
            </a:schemeClr>
          </a:solidFill>
        </p:spPr>
        <p:txBody>
          <a:bodyPr wrap="square" lIns="396000" tIns="396000" rIns="108000" bIns="396000" anchor="ctr">
            <a:spAutoFit/>
          </a:bodyPr>
          <a:lstStyle>
            <a:lvl1pPr marL="14288" indent="-14288">
              <a:buClr>
                <a:schemeClr val="accent2">
                  <a:lumMod val="40000"/>
                  <a:lumOff val="60000"/>
                </a:schemeClr>
              </a:buClr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40000"/>
                  <a:lumOff val="60000"/>
                </a:schemeClr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>
                  <a:lumMod val="40000"/>
                  <a:lumOff val="60000"/>
                </a:schemeClr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2">
                  <a:lumMod val="40000"/>
                  <a:lumOff val="60000"/>
                </a:schemeClr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2">
                  <a:lumMod val="40000"/>
                  <a:lumOff val="60000"/>
                </a:schemeClr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631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foto met tekst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37FC7D-ED2A-A64A-BF5C-5BE794202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3A8E5-2F00-F54E-81E5-3E7CD27E1C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046198"/>
            <a:ext cx="4521551" cy="3377876"/>
          </a:xfrm>
          <a:solidFill>
            <a:schemeClr val="accent1">
              <a:alpha val="70000"/>
            </a:schemeClr>
          </a:solidFill>
        </p:spPr>
        <p:txBody>
          <a:bodyPr wrap="square" lIns="396000" tIns="396000" rIns="108000" bIns="396000" anchor="ctr">
            <a:spAutoFit/>
          </a:bodyPr>
          <a:lstStyle>
            <a:lvl1pPr marL="14288" indent="-14288">
              <a:buClr>
                <a:schemeClr val="accent2">
                  <a:lumMod val="40000"/>
                  <a:lumOff val="60000"/>
                </a:schemeClr>
              </a:buClr>
              <a:buFontTx/>
              <a:buNone/>
              <a:tabLst/>
              <a:defRPr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E514140-8090-084C-A54B-71B61F3A24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490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cherm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ue shirt&#10;&#10;Description automatically generated">
            <a:extLst>
              <a:ext uri="{FF2B5EF4-FFF2-40B4-BE49-F238E27FC236}">
                <a16:creationId xmlns:a16="http://schemas.microsoft.com/office/drawing/2014/main" id="{316754AF-D5A9-634F-8394-58075B7D9A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4838" y="2211299"/>
            <a:ext cx="2490789" cy="4712400"/>
          </a:xfrm>
          <a:prstGeom prst="rect">
            <a:avLst/>
          </a:prstGeom>
        </p:spPr>
      </p:pic>
      <p:pic>
        <p:nvPicPr>
          <p:cNvPr id="8" name="Picture 7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id="{1E370449-4B42-104A-8777-E841CBD485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1107" y="2211299"/>
            <a:ext cx="2345693" cy="4712400"/>
          </a:xfrm>
          <a:prstGeom prst="rect">
            <a:avLst/>
          </a:prstGeom>
        </p:spPr>
      </p:pic>
      <p:pic>
        <p:nvPicPr>
          <p:cNvPr id="14" name="Picture 1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95D6C8F-83C5-F441-8A1F-093A26C1BC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675" y="2211299"/>
            <a:ext cx="2434784" cy="4712400"/>
          </a:xfrm>
          <a:prstGeom prst="rect">
            <a:avLst/>
          </a:prstGeom>
        </p:spPr>
      </p:pic>
      <p:pic>
        <p:nvPicPr>
          <p:cNvPr id="16" name="Picture 15" descr="A picture containing car, person, plane, airplane&#10;&#10;Description automatically generated">
            <a:extLst>
              <a:ext uri="{FF2B5EF4-FFF2-40B4-BE49-F238E27FC236}">
                <a16:creationId xmlns:a16="http://schemas.microsoft.com/office/drawing/2014/main" id="{9CF2EA17-8A8B-4E41-BF2A-A12F79863A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11299"/>
            <a:ext cx="2444870" cy="4712400"/>
          </a:xfrm>
          <a:prstGeom prst="rect">
            <a:avLst/>
          </a:prstGeom>
        </p:spPr>
      </p:pic>
      <p:pic>
        <p:nvPicPr>
          <p:cNvPr id="18" name="Picture 17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id="{DBD62765-0E54-E046-BE1F-C2A52E72D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7217" y="2211299"/>
            <a:ext cx="2524778" cy="4712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658A227-DFF3-DC47-BE53-63E00A1F1AE0}"/>
              </a:ext>
            </a:extLst>
          </p:cNvPr>
          <p:cNvSpPr/>
          <p:nvPr userDrawn="1"/>
        </p:nvSpPr>
        <p:spPr>
          <a:xfrm>
            <a:off x="1" y="2211300"/>
            <a:ext cx="12191999" cy="4729014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BE80A9D-B403-2146-84B2-7F9A06EFC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094530"/>
            <a:ext cx="8507278" cy="1569221"/>
          </a:xfrm>
        </p:spPr>
        <p:txBody>
          <a:bodyPr anchor="b">
            <a:no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Plaats hier de titel </a:t>
            </a:r>
            <a:br>
              <a:rPr lang="nl-NL" noProof="0" dirty="0"/>
            </a:br>
            <a:r>
              <a:rPr lang="nl-NL" noProof="0" dirty="0"/>
              <a:t>van de presentatie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1F67D9A1-D5C5-0B4A-B826-BC1F2ABA0E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9989" y="4681557"/>
            <a:ext cx="8115489" cy="93949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Plaats hier de ondertitel</a:t>
            </a:r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2CAEB95B-02A9-8946-B807-D035706F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9988" y="6069490"/>
            <a:ext cx="2351411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 oktober 2020</a:t>
            </a:r>
            <a:endParaRPr lang="nl-NL" dirty="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7A05D9C6-2118-A945-956B-0B508C84727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96" y="532491"/>
            <a:ext cx="2808302" cy="11376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76C716-A28A-F84D-94AE-059AE91ABEC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1555" y="1400288"/>
            <a:ext cx="1529622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4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9BEE-CABF-D840-A79B-8C9EE0EA4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/>
              <a:t>Titel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74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 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12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da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61B2DE-D0A1-3C43-90B1-6E681D1F9BD2}"/>
              </a:ext>
            </a:extLst>
          </p:cNvPr>
          <p:cNvSpPr/>
          <p:nvPr userDrawn="1"/>
        </p:nvSpPr>
        <p:spPr>
          <a:xfrm>
            <a:off x="0" y="2205318"/>
            <a:ext cx="12192000" cy="46526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407919B-53AD-214B-933E-C2ED0B3AD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1350" y="2856800"/>
            <a:ext cx="3993396" cy="400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CE623-1EEE-9444-B1A7-677A1F5DE7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094530"/>
            <a:ext cx="9144000" cy="1569221"/>
          </a:xfrm>
        </p:spPr>
        <p:txBody>
          <a:bodyPr anchor="b">
            <a:normAutofit/>
          </a:bodyPr>
          <a:lstStyle>
            <a:lvl1pPr marL="7938" indent="-7938" algn="l">
              <a:buFontTx/>
              <a:buNone/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Bedanking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F82F0BD-D6EF-7647-A030-ED517E4DD6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96" y="532491"/>
            <a:ext cx="2808302" cy="1137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35841D-027B-C646-AC9D-368EF55D1B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1555" y="1400288"/>
            <a:ext cx="1529622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danking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61B2DE-D0A1-3C43-90B1-6E681D1F9BD2}"/>
              </a:ext>
            </a:extLst>
          </p:cNvPr>
          <p:cNvSpPr/>
          <p:nvPr userDrawn="1"/>
        </p:nvSpPr>
        <p:spPr>
          <a:xfrm>
            <a:off x="0" y="2205318"/>
            <a:ext cx="12192000" cy="46526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19" descr="A person standing in a room&#10;&#10;Description automatically generated">
            <a:extLst>
              <a:ext uri="{FF2B5EF4-FFF2-40B4-BE49-F238E27FC236}">
                <a16:creationId xmlns:a16="http://schemas.microsoft.com/office/drawing/2014/main" id="{05A5C7DF-A3CB-8F42-BC32-255D50D22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93743"/>
            <a:ext cx="2434784" cy="47112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7FEB9B-2E3C-2744-BB76-B979199472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3815" y="2193743"/>
            <a:ext cx="2434784" cy="47112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969B08-C31C-5947-8F2C-4FD49B1868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5085" y="2193743"/>
            <a:ext cx="2434784" cy="47112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0A4533-173E-3A40-AD1C-FA2D7DF93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5952" y="2193743"/>
            <a:ext cx="2434784" cy="47112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9244BC-7A37-4D43-87FC-67B9A65E7B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1212" y="2193743"/>
            <a:ext cx="2490788" cy="471125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658A227-DFF3-DC47-BE53-63E00A1F1AE0}"/>
              </a:ext>
            </a:extLst>
          </p:cNvPr>
          <p:cNvSpPr/>
          <p:nvPr userDrawn="1"/>
        </p:nvSpPr>
        <p:spPr>
          <a:xfrm>
            <a:off x="0" y="2193743"/>
            <a:ext cx="12191999" cy="4711254"/>
          </a:xfrm>
          <a:prstGeom prst="rect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ACE623-1EEE-9444-B1A7-677A1F5DE7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094530"/>
            <a:ext cx="9144000" cy="1569221"/>
          </a:xfrm>
        </p:spPr>
        <p:txBody>
          <a:bodyPr anchor="b">
            <a:normAutofit/>
          </a:bodyPr>
          <a:lstStyle>
            <a:lvl1pPr marL="7938" indent="-7938" algn="l">
              <a:buFontTx/>
              <a:buNone/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Bedanking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3C94E020-B46C-974B-99CB-D7FA7C513C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96" y="532491"/>
            <a:ext cx="2808302" cy="11376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54C9EE-9260-C440-AE8E-778A8ED9930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1555" y="1400288"/>
            <a:ext cx="1529622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4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9BEE-CABF-D840-A79B-8C9EE0EA4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Agenda/Programma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fld id="{4E514140-8090-084C-A54B-71B61F3A247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C961E3-0C97-BB4A-A474-D3781B75E48E}"/>
              </a:ext>
            </a:extLst>
          </p:cNvPr>
          <p:cNvSpPr/>
          <p:nvPr userDrawn="1"/>
        </p:nvSpPr>
        <p:spPr>
          <a:xfrm>
            <a:off x="12025132" y="0"/>
            <a:ext cx="1668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B758C-A13A-9343-AB57-018CBD6A6765}"/>
              </a:ext>
            </a:extLst>
          </p:cNvPr>
          <p:cNvSpPr/>
          <p:nvPr userDrawn="1"/>
        </p:nvSpPr>
        <p:spPr>
          <a:xfrm>
            <a:off x="0" y="6386873"/>
            <a:ext cx="45719" cy="2932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6E113-717B-C94A-BD16-AC0B032E2B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083" y="1614120"/>
            <a:ext cx="9492368" cy="4351338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Hoofdstuk 1</a:t>
            </a:r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 err="1"/>
              <a:t>Third</a:t>
            </a:r>
            <a:r>
              <a:rPr lang="nl-NL" noProof="0" dirty="0"/>
              <a:t> level</a:t>
            </a:r>
          </a:p>
          <a:p>
            <a:pPr lvl="3"/>
            <a:r>
              <a:rPr lang="nl-NL" noProof="0" dirty="0" err="1"/>
              <a:t>Fourth</a:t>
            </a:r>
            <a:r>
              <a:rPr lang="nl-NL" noProof="0" dirty="0"/>
              <a:t> level</a:t>
            </a:r>
          </a:p>
          <a:p>
            <a:pPr lvl="4"/>
            <a:r>
              <a:rPr lang="nl-NL" noProof="0" dirty="0" err="1"/>
              <a:t>Fifth</a:t>
            </a:r>
            <a:r>
              <a:rPr lang="nl-NL" noProof="0" dirty="0"/>
              <a:t> level             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340F76-A33D-5D4D-B1E9-58D0156810F1}"/>
              </a:ext>
            </a:extLst>
          </p:cNvPr>
          <p:cNvGrpSpPr/>
          <p:nvPr userDrawn="1"/>
        </p:nvGrpSpPr>
        <p:grpSpPr>
          <a:xfrm>
            <a:off x="10748935" y="6450754"/>
            <a:ext cx="851243" cy="210910"/>
            <a:chOff x="10987471" y="6427702"/>
            <a:chExt cx="851243" cy="2109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09D13DB-B134-6549-9020-DCA4A90F0D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92995" y="6427702"/>
              <a:ext cx="45719" cy="210206"/>
            </a:xfrm>
            <a:prstGeom prst="rect">
              <a:avLst/>
            </a:prstGeom>
          </p:spPr>
        </p:pic>
        <p:pic>
          <p:nvPicPr>
            <p:cNvPr id="5" name="Picture 4" descr="A picture containing drawing, plate&#10;&#10;Description automatically generated">
              <a:extLst>
                <a:ext uri="{FF2B5EF4-FFF2-40B4-BE49-F238E27FC236}">
                  <a16:creationId xmlns:a16="http://schemas.microsoft.com/office/drawing/2014/main" id="{A0777CB7-FE57-B94E-97A3-BAD4C81C70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33861" y="6482530"/>
              <a:ext cx="576000" cy="1404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8D0CE7-47D7-C643-A530-C7B253F474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87471" y="6428406"/>
              <a:ext cx="249566" cy="210206"/>
            </a:xfrm>
            <a:prstGeom prst="rect">
              <a:avLst/>
            </a:prstGeom>
          </p:spPr>
        </p:pic>
      </p:grp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5926228F-2D9C-FC4D-9584-56BBA48BB4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3519" y="359143"/>
            <a:ext cx="1807657" cy="73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1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E7DE2C6-A864-CC42-917D-CCF5235C7B63}"/>
              </a:ext>
            </a:extLst>
          </p:cNvPr>
          <p:cNvSpPr/>
          <p:nvPr userDrawn="1"/>
        </p:nvSpPr>
        <p:spPr>
          <a:xfrm>
            <a:off x="0" y="1488935"/>
            <a:ext cx="12192000" cy="5369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9DB457-589F-A64D-ABBF-68D5BB9400F6}"/>
              </a:ext>
            </a:extLst>
          </p:cNvPr>
          <p:cNvSpPr/>
          <p:nvPr userDrawn="1"/>
        </p:nvSpPr>
        <p:spPr>
          <a:xfrm>
            <a:off x="12025132" y="1488934"/>
            <a:ext cx="166868" cy="53690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ACE623-1EEE-9444-B1A7-677A1F5DE7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9118" y="3692905"/>
            <a:ext cx="8203324" cy="1569221"/>
          </a:xfrm>
        </p:spPr>
        <p:txBody>
          <a:bodyPr anchor="t">
            <a:normAutofit/>
          </a:bodyPr>
          <a:lstStyle>
            <a:lvl1pPr marL="7938" indent="-7938" algn="l">
              <a:buFontTx/>
              <a:buNone/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Titel van het hoofdstuk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F7DB4A-45BD-694C-B9F6-92BC37576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5868" y="2706366"/>
            <a:ext cx="1704573" cy="969579"/>
          </a:xfrm>
        </p:spPr>
        <p:txBody>
          <a:bodyPr tIns="0" bIns="0" anchor="b">
            <a:noAutofit/>
          </a:bodyPr>
          <a:lstStyle>
            <a:lvl1pPr>
              <a:buFontTx/>
              <a:buNone/>
              <a:defRPr sz="6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#</a:t>
            </a:r>
            <a:endParaRPr lang="nl-NL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ED06965-30BA-BE44-8F6B-80934E068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2883" y="6354505"/>
            <a:ext cx="517061" cy="365125"/>
          </a:xfrm>
        </p:spPr>
        <p:txBody>
          <a:bodyPr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fld id="{4E514140-8090-084C-A54B-71B61F3A247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CF1919-63E2-F34D-8F94-7B7DF4B6693B}"/>
              </a:ext>
            </a:extLst>
          </p:cNvPr>
          <p:cNvSpPr/>
          <p:nvPr userDrawn="1"/>
        </p:nvSpPr>
        <p:spPr>
          <a:xfrm>
            <a:off x="0" y="6386873"/>
            <a:ext cx="45719" cy="2932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FF842A-F9CD-8241-89E3-E4EC06D6CE3B}"/>
              </a:ext>
            </a:extLst>
          </p:cNvPr>
          <p:cNvGrpSpPr/>
          <p:nvPr userDrawn="1"/>
        </p:nvGrpSpPr>
        <p:grpSpPr>
          <a:xfrm>
            <a:off x="10748935" y="6450754"/>
            <a:ext cx="851243" cy="210910"/>
            <a:chOff x="10987471" y="6427702"/>
            <a:chExt cx="851243" cy="21091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91CA77-1C3A-2240-9984-7437F61C18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92995" y="6427702"/>
              <a:ext cx="45719" cy="210206"/>
            </a:xfrm>
            <a:prstGeom prst="rect">
              <a:avLst/>
            </a:prstGeom>
          </p:spPr>
        </p:pic>
        <p:pic>
          <p:nvPicPr>
            <p:cNvPr id="19" name="Picture 18" descr="A picture containing drawing, plate&#10;&#10;Description automatically generated">
              <a:extLst>
                <a:ext uri="{FF2B5EF4-FFF2-40B4-BE49-F238E27FC236}">
                  <a16:creationId xmlns:a16="http://schemas.microsoft.com/office/drawing/2014/main" id="{06853E38-10B8-0044-B13F-2CD245E0CB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33861" y="6482530"/>
              <a:ext cx="576000" cy="140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D4A735-1984-EA49-92AB-30CA8C4628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87471" y="6428406"/>
              <a:ext cx="249566" cy="210206"/>
            </a:xfrm>
            <a:prstGeom prst="rect">
              <a:avLst/>
            </a:prstGeom>
          </p:spPr>
        </p:pic>
      </p:grp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E122BA6B-F2FA-0D47-BDC1-49F5269F1E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0883" y="374398"/>
            <a:ext cx="1764000" cy="71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9BEE-CABF-D840-A79B-8C9EE0EA4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 dirty="0"/>
              <a:t>Titel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6E113-717B-C94A-BD16-AC0B032E2B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083" y="1614120"/>
            <a:ext cx="9492368" cy="4351338"/>
          </a:xfrm>
        </p:spPr>
        <p:txBody>
          <a:bodyPr/>
          <a:lstStyle/>
          <a:p>
            <a:pPr lvl="0"/>
            <a:r>
              <a:rPr lang="nl-NL" noProof="0" dirty="0"/>
              <a:t>Tekst met </a:t>
            </a:r>
            <a:r>
              <a:rPr lang="nl-NL" noProof="0" dirty="0" err="1"/>
              <a:t>bullets</a:t>
            </a:r>
            <a:r>
              <a:rPr lang="nl-NL" noProof="0" dirty="0"/>
              <a:t> voor elk niveau</a:t>
            </a:r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 err="1"/>
              <a:t>Third</a:t>
            </a:r>
            <a:r>
              <a:rPr lang="nl-NL" noProof="0" dirty="0"/>
              <a:t> level</a:t>
            </a:r>
          </a:p>
          <a:p>
            <a:pPr lvl="3"/>
            <a:r>
              <a:rPr lang="nl-NL" noProof="0" dirty="0" err="1"/>
              <a:t>Fourth</a:t>
            </a:r>
            <a:r>
              <a:rPr lang="nl-NL" noProof="0" dirty="0"/>
              <a:t> level</a:t>
            </a:r>
          </a:p>
          <a:p>
            <a:pPr lvl="4"/>
            <a:r>
              <a:rPr lang="nl-NL" noProof="0" dirty="0" err="1"/>
              <a:t>Fifth</a:t>
            </a:r>
            <a:r>
              <a:rPr lang="nl-NL" noProof="0" dirty="0"/>
              <a:t> level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09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 zond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9BEE-CABF-D840-A79B-8C9EE0EA4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 dirty="0"/>
              <a:t>Titel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6E113-717B-C94A-BD16-AC0B032E2B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083" y="1614120"/>
            <a:ext cx="9492368" cy="4351338"/>
          </a:xfrm>
        </p:spPr>
        <p:txBody>
          <a:bodyPr/>
          <a:lstStyle>
            <a:lvl1pPr marL="7938" indent="-7938">
              <a:spcAft>
                <a:spcPts val="800"/>
              </a:spcAft>
              <a:buNone/>
              <a:tabLst/>
              <a:defRPr b="1"/>
            </a:lvl1pPr>
            <a:lvl2pPr marL="7938" indent="0">
              <a:buNone/>
              <a:tabLst/>
              <a:defRPr/>
            </a:lvl2pPr>
            <a:lvl3pPr marL="7938" indent="0">
              <a:buNone/>
              <a:tabLst/>
              <a:defRPr/>
            </a:lvl3pPr>
            <a:lvl4pPr marL="7938" indent="0">
              <a:buNone/>
              <a:tabLst/>
              <a:defRPr/>
            </a:lvl4pPr>
            <a:lvl5pPr marL="7938" indent="0">
              <a:buNone/>
              <a:tabLst/>
              <a:defRPr/>
            </a:lvl5pPr>
          </a:lstStyle>
          <a:p>
            <a:pPr lvl="0"/>
            <a:r>
              <a:rPr lang="nl-NL" noProof="0" dirty="0"/>
              <a:t>Tekst zonder </a:t>
            </a:r>
            <a:r>
              <a:rPr lang="nl-NL" noProof="0" dirty="0" err="1"/>
              <a:t>bullets</a:t>
            </a:r>
            <a:endParaRPr lang="nl-NL" noProof="0" dirty="0"/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 err="1"/>
              <a:t>Third</a:t>
            </a:r>
            <a:r>
              <a:rPr lang="nl-NL" noProof="0" dirty="0"/>
              <a:t> level</a:t>
            </a:r>
          </a:p>
          <a:p>
            <a:pPr lvl="3"/>
            <a:r>
              <a:rPr lang="nl-NL" noProof="0" dirty="0" err="1"/>
              <a:t>Fourth</a:t>
            </a:r>
            <a:r>
              <a:rPr lang="nl-NL" noProof="0" dirty="0"/>
              <a:t> level</a:t>
            </a:r>
          </a:p>
          <a:p>
            <a:pPr lvl="4"/>
            <a:r>
              <a:rPr lang="nl-NL" noProof="0" dirty="0" err="1"/>
              <a:t>Fifth</a:t>
            </a:r>
            <a:r>
              <a:rPr lang="nl-NL" noProof="0" dirty="0"/>
              <a:t> level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092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met bullets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9BEE-CABF-D840-A79B-8C9EE0EA4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Titel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6E113-717B-C94A-BD16-AC0B032E2B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082" y="1614120"/>
            <a:ext cx="5875227" cy="4351338"/>
          </a:xfrm>
        </p:spPr>
        <p:txBody>
          <a:bodyPr/>
          <a:lstStyle/>
          <a:p>
            <a:pPr lvl="0"/>
            <a:r>
              <a:rPr lang="nl-NL" noProof="0" dirty="0"/>
              <a:t>Tekst met </a:t>
            </a:r>
            <a:r>
              <a:rPr lang="nl-NL" noProof="0" dirty="0" err="1"/>
              <a:t>bullets</a:t>
            </a:r>
            <a:r>
              <a:rPr lang="nl-NL" noProof="0" dirty="0"/>
              <a:t> voor elk niveau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              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6FFC5DC-96D4-6344-8F22-D226939F3D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226188" y="1614120"/>
            <a:ext cx="4126024" cy="4351338"/>
          </a:xfrm>
          <a:solidFill>
            <a:schemeClr val="accent6">
              <a:lumMod val="20000"/>
              <a:lumOff val="80000"/>
            </a:schemeClr>
          </a:solidFill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beeld te plaatsen</a:t>
            </a:r>
          </a:p>
        </p:txBody>
      </p:sp>
    </p:spTree>
    <p:extLst>
      <p:ext uri="{BB962C8B-B14F-4D97-AF65-F5344CB8AC3E}">
        <p14:creationId xmlns:p14="http://schemas.microsoft.com/office/powerpoint/2010/main" val="3582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zonder bullets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9BEE-CABF-D840-A79B-8C9EE0EA4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/>
              <a:t>Titel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ED0491-A670-9C45-89B9-C1712FB6648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22083" y="1614120"/>
            <a:ext cx="5859044" cy="4351338"/>
          </a:xfrm>
        </p:spPr>
        <p:txBody>
          <a:bodyPr anchor="ctr"/>
          <a:lstStyle>
            <a:lvl1pPr marL="7938" indent="-7938" algn="l">
              <a:spcAft>
                <a:spcPts val="800"/>
              </a:spcAft>
              <a:buNone/>
              <a:tabLst/>
              <a:defRPr b="1"/>
            </a:lvl1pPr>
            <a:lvl2pPr marL="7938" indent="0" algn="l">
              <a:buNone/>
              <a:tabLst/>
              <a:defRPr/>
            </a:lvl2pPr>
            <a:lvl3pPr marL="7938" indent="0" algn="l">
              <a:buNone/>
              <a:tabLst/>
              <a:defRPr/>
            </a:lvl3pPr>
            <a:lvl4pPr marL="7938" indent="0" algn="l">
              <a:buNone/>
              <a:tabLst/>
              <a:defRPr/>
            </a:lvl4pPr>
            <a:lvl5pPr marL="7938" indent="0" algn="l">
              <a:buNone/>
              <a:tabLst/>
              <a:defRPr/>
            </a:lvl5pPr>
          </a:lstStyle>
          <a:p>
            <a:pPr lvl="0"/>
            <a:r>
              <a:rPr lang="nl-NL" noProof="0"/>
              <a:t>Tekst zonder bullets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              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ACFC4AE-8910-0A46-A5CC-FA5213E8022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226188" y="1614120"/>
            <a:ext cx="4126024" cy="4351338"/>
          </a:xfrm>
          <a:solidFill>
            <a:schemeClr val="accent6">
              <a:lumMod val="20000"/>
              <a:lumOff val="80000"/>
            </a:schemeClr>
          </a:solidFill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beeld te plaatsen</a:t>
            </a:r>
          </a:p>
        </p:txBody>
      </p:sp>
    </p:spTree>
    <p:extLst>
      <p:ext uri="{BB962C8B-B14F-4D97-AF65-F5344CB8AC3E}">
        <p14:creationId xmlns:p14="http://schemas.microsoft.com/office/powerpoint/2010/main" val="74180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9BEE-CABF-D840-A79B-8C9EE0EA4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/>
              <a:t>Titel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2B3C-3C97-244B-9EA2-6205BFD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ACFC4AE-8910-0A46-A5CC-FA5213E8022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011504" y="1614119"/>
            <a:ext cx="10017940" cy="4527735"/>
          </a:xfrm>
          <a:solidFill>
            <a:schemeClr val="accent6">
              <a:lumMod val="20000"/>
              <a:lumOff val="80000"/>
            </a:schemeClr>
          </a:solidFill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/>
              <a:t>Klik op het icoon om een beeld te plaatsen</a:t>
            </a:r>
          </a:p>
        </p:txBody>
      </p:sp>
    </p:spTree>
    <p:extLst>
      <p:ext uri="{BB962C8B-B14F-4D97-AF65-F5344CB8AC3E}">
        <p14:creationId xmlns:p14="http://schemas.microsoft.com/office/powerpoint/2010/main" val="52663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A9FCB55-F5C8-344F-A70C-62B1E5E9E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screen">
            <a:alphaModFix amt="1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0795" y="0"/>
            <a:ext cx="4751205" cy="355468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427D4D-125A-4046-8C0F-F35EE7E14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35" y="352645"/>
            <a:ext cx="7921274" cy="8742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96D41-619E-B445-A7F8-2357E823E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082" y="1614120"/>
            <a:ext cx="988887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noProof="0"/>
              <a:t>Click to edit Master text styles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A3651-1E1A-9146-B40F-88F09BCE8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0123" y="6386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 oktober 2020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854F5-08A4-8340-A678-23D766CAC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2883" y="6354505"/>
            <a:ext cx="5170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14140-8090-084C-A54B-71B61F3A247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D5352F-DCE7-B543-B9C9-D7BB6B4055E9}"/>
              </a:ext>
            </a:extLst>
          </p:cNvPr>
          <p:cNvSpPr/>
          <p:nvPr/>
        </p:nvSpPr>
        <p:spPr>
          <a:xfrm>
            <a:off x="12025132" y="0"/>
            <a:ext cx="1668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732A76-3523-1B47-9B97-F9F500E8E622}"/>
              </a:ext>
            </a:extLst>
          </p:cNvPr>
          <p:cNvSpPr/>
          <p:nvPr/>
        </p:nvSpPr>
        <p:spPr>
          <a:xfrm>
            <a:off x="0" y="6386873"/>
            <a:ext cx="45719" cy="2932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5AC157-0C73-3543-82BB-0375458B4AB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7945" y="6451458"/>
            <a:ext cx="862953" cy="210206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2EACCE99-3233-4D4D-B391-6A47E742C0ED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82" y="6370764"/>
            <a:ext cx="764283" cy="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0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66" r:id="rId3"/>
    <p:sldLayoutId id="2147483665" r:id="rId4"/>
    <p:sldLayoutId id="2147483650" r:id="rId5"/>
    <p:sldLayoutId id="2147483660" r:id="rId6"/>
    <p:sldLayoutId id="2147483661" r:id="rId7"/>
    <p:sldLayoutId id="2147483662" r:id="rId8"/>
    <p:sldLayoutId id="2147483663" r:id="rId9"/>
    <p:sldLayoutId id="2147483667" r:id="rId10"/>
    <p:sldLayoutId id="2147483664" r:id="rId11"/>
    <p:sldLayoutId id="2147483671" r:id="rId12"/>
    <p:sldLayoutId id="2147483677" r:id="rId13"/>
    <p:sldLayoutId id="2147483678" r:id="rId14"/>
    <p:sldLayoutId id="2147483672" r:id="rId15"/>
    <p:sldLayoutId id="2147483673" r:id="rId16"/>
    <p:sldLayoutId id="2147483675" r:id="rId17"/>
    <p:sldLayoutId id="2147483676" r:id="rId18"/>
    <p:sldLayoutId id="2147483674" r:id="rId19"/>
    <p:sldLayoutId id="2147483669" r:id="rId20"/>
    <p:sldLayoutId id="2147483668" r:id="rId21"/>
    <p:sldLayoutId id="2147483670" r:id="rId22"/>
    <p:sldLayoutId id="2147483680" r:id="rId23"/>
  </p:sldLayoutIdLst>
  <p:hf hdr="0" ftr="0"/>
  <p:txStyles>
    <p:titleStyle>
      <a:lvl1pPr marL="365125" indent="-365125" algn="l" defTabSz="914400" rtl="0" eaLnBrk="1" latinLnBrk="0" hangingPunct="1">
        <a:lnSpc>
          <a:spcPct val="90000"/>
        </a:lnSpc>
        <a:spcBef>
          <a:spcPct val="0"/>
        </a:spcBef>
        <a:buClr>
          <a:schemeClr val="accent2"/>
        </a:buClr>
        <a:buFont typeface="System Font Regular"/>
        <a:buChar char="&gt;"/>
        <a:tabLst/>
        <a:defRPr sz="3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488950" indent="-265113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2"/>
        </a:buClr>
        <a:buFont typeface="System Font Regular"/>
        <a:buChar char="-"/>
        <a:tabLst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714375" indent="-22542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2"/>
        </a:buClr>
        <a:buFont typeface="Wingdings" pitchFamily="2" charset="2"/>
        <a:buChar char="§"/>
        <a:tabLst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939800" indent="-225425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2"/>
        </a:buClr>
        <a:buFont typeface="Courier New" panose="02070309020205020404" pitchFamily="49" charset="0"/>
        <a:buChar char="o"/>
        <a:tabLst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mailto:zwangerschapstraject@ziekenhuisgeel.be" TargetMode="Externa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B13A-3E99-CB4F-8225-133BFBF3B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937" y="3075788"/>
            <a:ext cx="11523785" cy="911413"/>
          </a:xfrm>
        </p:spPr>
        <p:txBody>
          <a:bodyPr/>
          <a:lstStyle/>
          <a:p>
            <a:r>
              <a:rPr lang="en-GB" dirty="0" err="1"/>
              <a:t>Geïntegreerde</a:t>
            </a:r>
            <a:r>
              <a:rPr lang="en-GB" dirty="0"/>
              <a:t> </a:t>
            </a:r>
            <a:r>
              <a:rPr lang="en-GB" dirty="0" err="1"/>
              <a:t>zorg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/>
              <a:t>de </a:t>
            </a:r>
            <a:r>
              <a:rPr lang="en-GB" dirty="0" err="1"/>
              <a:t>rol</a:t>
            </a:r>
            <a:r>
              <a:rPr lang="en-GB" dirty="0"/>
              <a:t> van het </a:t>
            </a:r>
            <a:r>
              <a:rPr lang="en-GB" dirty="0" err="1"/>
              <a:t>ziekenhuis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A72E52-38E5-1D43-8E3B-BE28EE000B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E401C-1002-A34E-B315-1669B9C7B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 oktober 2020</a:t>
            </a:r>
            <a:endParaRPr lang="nl-NL" noProof="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96" y="4098471"/>
            <a:ext cx="3133537" cy="246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813" y="462326"/>
            <a:ext cx="8612777" cy="663091"/>
          </a:xfrm>
        </p:spPr>
        <p:txBody>
          <a:bodyPr/>
          <a:lstStyle/>
          <a:p>
            <a:pPr marL="0" indent="0" algn="ctr">
              <a:buNone/>
            </a:pPr>
            <a:r>
              <a:rPr lang="nl-NL" sz="3600" dirty="0"/>
              <a:t>Rechtenmatrix </a:t>
            </a:r>
            <a:r>
              <a:rPr lang="nl-NL" sz="3600" dirty="0" err="1"/>
              <a:t>Cozo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10</a:t>
            </a:fld>
            <a:endParaRPr lang="nl-NL"/>
          </a:p>
        </p:txBody>
      </p:sp>
      <p:sp>
        <p:nvSpPr>
          <p:cNvPr id="4" name="AutoShape 2" descr="Pin 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769" y="1670396"/>
            <a:ext cx="9438437" cy="404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9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873" y="1101970"/>
            <a:ext cx="8612777" cy="663091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Geïntegreerde zorg: 3 voorbeelden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691" y="2724780"/>
            <a:ext cx="4817971" cy="2023066"/>
          </a:xfrm>
        </p:spPr>
        <p:txBody>
          <a:bodyPr/>
          <a:lstStyle/>
          <a:p>
            <a:r>
              <a:rPr lang="nl-BE" sz="2400" dirty="0">
                <a:solidFill>
                  <a:srgbClr val="002060"/>
                </a:solidFill>
              </a:rPr>
              <a:t>G-Care</a:t>
            </a:r>
          </a:p>
          <a:p>
            <a:r>
              <a:rPr lang="nl-BE" sz="2400" dirty="0" err="1">
                <a:solidFill>
                  <a:srgbClr val="002060"/>
                </a:solidFill>
              </a:rPr>
              <a:t>Zorgpad</a:t>
            </a:r>
            <a:r>
              <a:rPr lang="nl-BE" sz="2400" dirty="0">
                <a:solidFill>
                  <a:srgbClr val="002060"/>
                </a:solidFill>
              </a:rPr>
              <a:t> verslavingszorg</a:t>
            </a:r>
          </a:p>
          <a:p>
            <a:r>
              <a:rPr lang="nl-BE" sz="2400" dirty="0" err="1">
                <a:solidFill>
                  <a:srgbClr val="002060"/>
                </a:solidFill>
              </a:rPr>
              <a:t>Pregnancycare</a:t>
            </a:r>
            <a:endParaRPr lang="nl-BE" sz="2400" dirty="0">
              <a:solidFill>
                <a:srgbClr val="002060"/>
              </a:solidFill>
            </a:endParaRPr>
          </a:p>
          <a:p>
            <a:pPr marL="223837" lvl="1" indent="0">
              <a:buNone/>
            </a:pPr>
            <a:endParaRPr lang="nl-BE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11</a:t>
            </a:fld>
            <a:endParaRPr lang="nl-NL"/>
          </a:p>
        </p:txBody>
      </p:sp>
      <p:sp>
        <p:nvSpPr>
          <p:cNvPr id="4" name="AutoShape 2" descr="Pin 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8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1328362"/>
            <a:ext cx="10240107" cy="1037493"/>
          </a:xfrm>
        </p:spPr>
        <p:txBody>
          <a:bodyPr/>
          <a:lstStyle/>
          <a:p>
            <a:pPr marL="0" indent="0" algn="ctr">
              <a:buNone/>
            </a:pPr>
            <a:br>
              <a:rPr lang="nl-NL" sz="3600" dirty="0"/>
            </a:br>
            <a:br>
              <a:rPr lang="nl-NL" sz="3600" dirty="0"/>
            </a:br>
            <a:br>
              <a:rPr lang="nl-NL" sz="3600" dirty="0"/>
            </a:br>
            <a:br>
              <a:rPr lang="nl-NL" sz="3600" dirty="0"/>
            </a:br>
            <a:br>
              <a:rPr lang="nl-NL" sz="3600" dirty="0"/>
            </a:br>
            <a:r>
              <a:rPr lang="nl-NL" sz="3600" dirty="0"/>
              <a:t>G(</a:t>
            </a:r>
            <a:r>
              <a:rPr lang="nl-NL" sz="3600" dirty="0" err="1"/>
              <a:t>ezamelijke</a:t>
            </a:r>
            <a:r>
              <a:rPr lang="nl-NL" sz="3600" dirty="0"/>
              <a:t>)-care</a:t>
            </a:r>
            <a:br>
              <a:rPr lang="nl-NL" sz="3600" dirty="0"/>
            </a:br>
            <a:br>
              <a:rPr lang="nl-NL" sz="3600" dirty="0"/>
            </a:br>
            <a:r>
              <a:rPr lang="nl-NL" dirty="0"/>
              <a:t>De verbinding tussen gezondheid &amp; welzijn</a:t>
            </a:r>
            <a:br>
              <a:rPr lang="nl-NL" dirty="0"/>
            </a:b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12</a:t>
            </a:fld>
            <a:endParaRPr lang="nl-NL"/>
          </a:p>
        </p:txBody>
      </p:sp>
      <p:sp>
        <p:nvSpPr>
          <p:cNvPr id="4" name="AutoShape 2" descr="Pin 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09EFABF-842A-6899-8C43-9F86AE246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64" y="2739373"/>
            <a:ext cx="6744284" cy="2667231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B6BEE471-95B0-4D4F-AFA7-386B8386C527}"/>
              </a:ext>
            </a:extLst>
          </p:cNvPr>
          <p:cNvSpPr txBox="1">
            <a:spLocks/>
          </p:cNvSpPr>
          <p:nvPr/>
        </p:nvSpPr>
        <p:spPr>
          <a:xfrm>
            <a:off x="7327076" y="2739373"/>
            <a:ext cx="4289444" cy="26672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65125" indent="-365125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  <a:buFont typeface="System Font Regular"/>
              <a:buChar char="&gt;"/>
              <a:tabLst/>
              <a:defRPr sz="3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/>
              <a:t>Onderzoek in </a:t>
            </a:r>
            <a:br>
              <a:rPr lang="nl-NL" sz="3600"/>
            </a:br>
            <a:r>
              <a:rPr lang="nl-NL" sz="3600"/>
              <a:t>1992</a:t>
            </a:r>
            <a:br>
              <a:rPr lang="nl-NL" sz="3600"/>
            </a:br>
            <a:r>
              <a:rPr lang="nl-NL" sz="3600"/>
              <a:t>2001</a:t>
            </a:r>
            <a:br>
              <a:rPr lang="nl-NL" sz="3600"/>
            </a:br>
            <a:r>
              <a:rPr lang="nl-NL" sz="3600"/>
              <a:t>2006</a:t>
            </a:r>
            <a:br>
              <a:rPr lang="nl-NL" sz="3600"/>
            </a:br>
            <a:r>
              <a:rPr lang="nl-NL" sz="3600"/>
              <a:t>2019…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314713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788" y="237507"/>
            <a:ext cx="8612777" cy="1692789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Dienst Gelijke Kansen stad Geel 2013:</a:t>
            </a:r>
            <a:br>
              <a:rPr lang="nl-BE" dirty="0"/>
            </a:br>
            <a:r>
              <a:rPr lang="nl-BE" sz="3600" dirty="0"/>
              <a:t>ziekenhuizen zijn een belangrijke factor in armoede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13</a:t>
            </a:fld>
            <a:endParaRPr lang="nl-NL"/>
          </a:p>
        </p:txBody>
      </p:sp>
      <p:sp>
        <p:nvSpPr>
          <p:cNvPr id="4" name="AutoShape 2" descr="Pin 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7" name="Tijdelijke aanduiding voor inhoud 9">
            <a:extLst>
              <a:ext uri="{FF2B5EF4-FFF2-40B4-BE49-F238E27FC236}">
                <a16:creationId xmlns:a16="http://schemas.microsoft.com/office/drawing/2014/main" id="{9DDD9651-5A90-712C-AC06-607C19D18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541" y="1933116"/>
            <a:ext cx="9491662" cy="4427435"/>
          </a:xfrm>
        </p:spPr>
      </p:pic>
    </p:spTree>
    <p:extLst>
      <p:ext uri="{BB962C8B-B14F-4D97-AF65-F5344CB8AC3E}">
        <p14:creationId xmlns:p14="http://schemas.microsoft.com/office/powerpoint/2010/main" val="32847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07" y="492370"/>
            <a:ext cx="10686596" cy="2140534"/>
          </a:xfrm>
        </p:spPr>
        <p:txBody>
          <a:bodyPr/>
          <a:lstStyle/>
          <a:p>
            <a:pPr marL="0" indent="0">
              <a:buNone/>
            </a:pPr>
            <a:r>
              <a:rPr lang="nl-BE" sz="4400" dirty="0"/>
              <a:t>G-care (vanaf 2015): </a:t>
            </a:r>
            <a:br>
              <a:rPr lang="nl-BE" sz="4400" dirty="0"/>
            </a:br>
            <a:r>
              <a:rPr lang="nl-BE" sz="3600" dirty="0"/>
              <a:t>Voor alle personen met gezondheidsproblemen bepaald door psychosociale problemen</a:t>
            </a:r>
            <a:br>
              <a:rPr lang="nl-NL" sz="3600" dirty="0"/>
            </a:b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14</a:t>
            </a:fld>
            <a:endParaRPr lang="nl-NL"/>
          </a:p>
        </p:txBody>
      </p:sp>
      <p:sp>
        <p:nvSpPr>
          <p:cNvPr id="4" name="AutoShape 2" descr="Pin 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7" name="Tijdelijke aanduiding voor inhoud 3">
            <a:extLst>
              <a:ext uri="{FF2B5EF4-FFF2-40B4-BE49-F238E27FC236}">
                <a16:creationId xmlns:a16="http://schemas.microsoft.com/office/drawing/2014/main" id="{581C6F52-99F1-D6C1-2183-97832F197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975" y="2224017"/>
            <a:ext cx="10823597" cy="406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659" y="1101970"/>
            <a:ext cx="5567958" cy="663091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Rol verbindingscoach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58" y="2062425"/>
            <a:ext cx="7367452" cy="4292079"/>
          </a:xfrm>
        </p:spPr>
        <p:txBody>
          <a:bodyPr/>
          <a:lstStyle/>
          <a:p>
            <a:r>
              <a:rPr lang="nl-BE" sz="2400" dirty="0">
                <a:solidFill>
                  <a:srgbClr val="002060"/>
                </a:solidFill>
              </a:rPr>
              <a:t>Brugfiguur tussen welzijns- en gezondheidszorg</a:t>
            </a:r>
          </a:p>
          <a:p>
            <a:pPr lvl="1"/>
            <a:r>
              <a:rPr lang="nl-BE" sz="2000" dirty="0">
                <a:solidFill>
                  <a:srgbClr val="002060"/>
                </a:solidFill>
              </a:rPr>
              <a:t>Huisartsen</a:t>
            </a:r>
          </a:p>
          <a:p>
            <a:pPr lvl="1"/>
            <a:r>
              <a:rPr lang="nl-BE" sz="2000" dirty="0">
                <a:solidFill>
                  <a:srgbClr val="002060"/>
                </a:solidFill>
              </a:rPr>
              <a:t>Sociale dienst van het </a:t>
            </a:r>
            <a:r>
              <a:rPr lang="nl-BE" sz="2000" dirty="0" err="1">
                <a:solidFill>
                  <a:srgbClr val="002060"/>
                </a:solidFill>
              </a:rPr>
              <a:t>ocmw</a:t>
            </a:r>
            <a:endParaRPr lang="nl-BE" sz="2000" dirty="0">
              <a:solidFill>
                <a:srgbClr val="002060"/>
              </a:solidFill>
            </a:endParaRPr>
          </a:p>
          <a:p>
            <a:pPr lvl="1"/>
            <a:r>
              <a:rPr lang="nl-BE" sz="2000" dirty="0">
                <a:solidFill>
                  <a:srgbClr val="002060"/>
                </a:solidFill>
              </a:rPr>
              <a:t>Arts-specialisten van het ziekenhuis</a:t>
            </a:r>
          </a:p>
          <a:p>
            <a:pPr lvl="1"/>
            <a:r>
              <a:rPr lang="nl-BE" sz="2000" dirty="0">
                <a:solidFill>
                  <a:srgbClr val="002060"/>
                </a:solidFill>
              </a:rPr>
              <a:t>Sociale dienst van het ziekenhuis</a:t>
            </a:r>
          </a:p>
          <a:p>
            <a:r>
              <a:rPr lang="nl-BE" sz="2400" dirty="0">
                <a:solidFill>
                  <a:srgbClr val="002060"/>
                </a:solidFill>
              </a:rPr>
              <a:t>Behartigt de individuele hulpvragen</a:t>
            </a:r>
          </a:p>
          <a:p>
            <a:pPr lvl="1"/>
            <a:r>
              <a:rPr lang="nl-BE" sz="2000" dirty="0">
                <a:solidFill>
                  <a:srgbClr val="002060"/>
                </a:solidFill>
              </a:rPr>
              <a:t>Gaat bij de patiënten thuis op bezoek</a:t>
            </a:r>
          </a:p>
          <a:p>
            <a:pPr lvl="1"/>
            <a:r>
              <a:rPr lang="nl-BE" sz="2000" dirty="0">
                <a:solidFill>
                  <a:srgbClr val="002060"/>
                </a:solidFill>
              </a:rPr>
              <a:t>Vergezelt de patiënt naar de aangewezen hulp- of dienstverlening</a:t>
            </a:r>
          </a:p>
          <a:p>
            <a:pPr marL="223837" lvl="1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NL" dirty="0"/>
              <a:t>	</a:t>
            </a:r>
            <a:endParaRPr lang="nl-NL" sz="240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15</a:t>
            </a:fld>
            <a:endParaRPr lang="nl-NL"/>
          </a:p>
        </p:txBody>
      </p:sp>
      <p:sp>
        <p:nvSpPr>
          <p:cNvPr id="4" name="AutoShape 2" descr="Pin 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351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659" y="1101970"/>
            <a:ext cx="5567958" cy="663091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Wie heeft er recht op 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7652" y="2062426"/>
            <a:ext cx="4817971" cy="2562328"/>
          </a:xfrm>
        </p:spPr>
        <p:txBody>
          <a:bodyPr/>
          <a:lstStyle/>
          <a:p>
            <a:r>
              <a:rPr lang="nl-BE" sz="2400" dirty="0">
                <a:solidFill>
                  <a:srgbClr val="002060"/>
                </a:solidFill>
              </a:rPr>
              <a:t>Leefloondossier</a:t>
            </a:r>
          </a:p>
          <a:p>
            <a:r>
              <a:rPr lang="nl-BE" sz="2400" dirty="0">
                <a:solidFill>
                  <a:srgbClr val="002060"/>
                </a:solidFill>
              </a:rPr>
              <a:t>Moeilijke financiële situatie</a:t>
            </a:r>
          </a:p>
          <a:p>
            <a:pPr lvl="1"/>
            <a:r>
              <a:rPr lang="nl-BE" sz="2000" dirty="0">
                <a:solidFill>
                  <a:srgbClr val="002060"/>
                </a:solidFill>
              </a:rPr>
              <a:t>Tijdelijk of permanent</a:t>
            </a:r>
          </a:p>
          <a:p>
            <a:r>
              <a:rPr lang="nl-BE" sz="2400" dirty="0">
                <a:solidFill>
                  <a:srgbClr val="002060"/>
                </a:solidFill>
              </a:rPr>
              <a:t>Hoge medische kosten</a:t>
            </a:r>
          </a:p>
          <a:p>
            <a:pPr lvl="1"/>
            <a:r>
              <a:rPr lang="nl-BE" sz="2000" dirty="0">
                <a:solidFill>
                  <a:srgbClr val="002060"/>
                </a:solidFill>
              </a:rPr>
              <a:t>Tijdelijk of permanent</a:t>
            </a:r>
          </a:p>
          <a:p>
            <a:pPr marL="223837" lvl="1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sz="2400" dirty="0">
                <a:solidFill>
                  <a:srgbClr val="002060"/>
                </a:solidFill>
              </a:rPr>
              <a:t>Onderzoek door 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16</a:t>
            </a:fld>
            <a:endParaRPr lang="nl-NL"/>
          </a:p>
        </p:txBody>
      </p:sp>
      <p:sp>
        <p:nvSpPr>
          <p:cNvPr id="4" name="AutoShape 2" descr="Pin 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Pijl: rechts 6">
            <a:extLst>
              <a:ext uri="{FF2B5EF4-FFF2-40B4-BE49-F238E27FC236}">
                <a16:creationId xmlns:a16="http://schemas.microsoft.com/office/drawing/2014/main" id="{71B1AA5A-1CC1-83A5-CF2F-AAA641B13B06}"/>
              </a:ext>
            </a:extLst>
          </p:cNvPr>
          <p:cNvSpPr/>
          <p:nvPr/>
        </p:nvSpPr>
        <p:spPr>
          <a:xfrm>
            <a:off x="3664958" y="5070906"/>
            <a:ext cx="428017" cy="23994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98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489" y="376049"/>
            <a:ext cx="3434357" cy="663091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Voorwaarden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969" y="996847"/>
            <a:ext cx="6471138" cy="5357658"/>
          </a:xfrm>
        </p:spPr>
        <p:txBody>
          <a:bodyPr/>
          <a:lstStyle/>
          <a:p>
            <a:r>
              <a:rPr lang="nl-BE" sz="2400" dirty="0">
                <a:solidFill>
                  <a:srgbClr val="002060"/>
                </a:solidFill>
              </a:rPr>
              <a:t>Patiënt geeft toestemming om gegevens te delen</a:t>
            </a:r>
          </a:p>
          <a:p>
            <a:r>
              <a:rPr lang="nl-BE" sz="2400" dirty="0">
                <a:solidFill>
                  <a:srgbClr val="002060"/>
                </a:solidFill>
              </a:rPr>
              <a:t>Maandelijks worden de gegevens doorgegeven aan het ziekenhuis</a:t>
            </a:r>
          </a:p>
          <a:p>
            <a:r>
              <a:rPr lang="nl-BE" sz="2400" dirty="0">
                <a:solidFill>
                  <a:srgbClr val="002060"/>
                </a:solidFill>
              </a:rPr>
              <a:t>Patiënt krijgt een code in het </a:t>
            </a:r>
            <a:r>
              <a:rPr lang="nl-BE" sz="2400" dirty="0" err="1">
                <a:solidFill>
                  <a:srgbClr val="002060"/>
                </a:solidFill>
              </a:rPr>
              <a:t>epd</a:t>
            </a:r>
            <a:endParaRPr lang="nl-BE" sz="2400" dirty="0">
              <a:solidFill>
                <a:srgbClr val="002060"/>
              </a:solidFill>
            </a:endParaRPr>
          </a:p>
          <a:p>
            <a:r>
              <a:rPr lang="nl-BE" sz="2400" dirty="0">
                <a:solidFill>
                  <a:srgbClr val="002060"/>
                </a:solidFill>
              </a:rPr>
              <a:t>Gedeelde ziekenhuiskamer tenzij omwille van medische redenen</a:t>
            </a:r>
          </a:p>
          <a:p>
            <a:r>
              <a:rPr lang="nl-BE" sz="2400" dirty="0">
                <a:solidFill>
                  <a:srgbClr val="002060"/>
                </a:solidFill>
              </a:rPr>
              <a:t>Er worden geen supplementen aangerekend en aan </a:t>
            </a:r>
            <a:r>
              <a:rPr lang="nl-BE" sz="2400">
                <a:solidFill>
                  <a:srgbClr val="002060"/>
                </a:solidFill>
              </a:rPr>
              <a:t>terugbetalingstarief gewerkt</a:t>
            </a:r>
            <a:endParaRPr lang="nl-BE" sz="2400" dirty="0">
              <a:solidFill>
                <a:srgbClr val="002060"/>
              </a:solidFill>
            </a:endParaRPr>
          </a:p>
          <a:p>
            <a:r>
              <a:rPr lang="nl-BE" sz="2400" dirty="0">
                <a:solidFill>
                  <a:srgbClr val="002060"/>
                </a:solidFill>
              </a:rPr>
              <a:t>Enkel voor verstrekkingen met terugbetaling ziekenfonds</a:t>
            </a:r>
          </a:p>
          <a:p>
            <a:r>
              <a:rPr lang="nl-BE" sz="2400" dirty="0">
                <a:solidFill>
                  <a:srgbClr val="002060"/>
                </a:solidFill>
              </a:rPr>
              <a:t>Altijd opzegbaar door beide partijen</a:t>
            </a:r>
          </a:p>
          <a:p>
            <a:pPr marL="223837" lvl="1" indent="0">
              <a:buNone/>
            </a:pPr>
            <a:endParaRPr lang="nl-BE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17</a:t>
            </a:fld>
            <a:endParaRPr lang="nl-NL"/>
          </a:p>
        </p:txBody>
      </p:sp>
      <p:sp>
        <p:nvSpPr>
          <p:cNvPr id="4" name="AutoShape 2" descr="Pin 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A0D130-736D-6666-F5B0-C0DEB9F40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27721" y="1222499"/>
            <a:ext cx="2951864" cy="49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1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659" y="1101970"/>
            <a:ext cx="5567958" cy="663091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Resultaten G-care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417" y="2062426"/>
            <a:ext cx="8377645" cy="2562328"/>
          </a:xfrm>
        </p:spPr>
        <p:txBody>
          <a:bodyPr/>
          <a:lstStyle/>
          <a:p>
            <a:r>
              <a:rPr lang="nl-BE" sz="2400" dirty="0">
                <a:solidFill>
                  <a:srgbClr val="002060"/>
                </a:solidFill>
              </a:rPr>
              <a:t>Aantal consultaties op spoedgevallen daalde met 55%</a:t>
            </a:r>
          </a:p>
          <a:p>
            <a:r>
              <a:rPr lang="nl-BE" sz="2400" dirty="0">
                <a:solidFill>
                  <a:srgbClr val="002060"/>
                </a:solidFill>
              </a:rPr>
              <a:t>Hospitalisaties daalde met 33%</a:t>
            </a:r>
          </a:p>
          <a:p>
            <a:r>
              <a:rPr lang="nl-BE" sz="2400" dirty="0">
                <a:solidFill>
                  <a:srgbClr val="002060"/>
                </a:solidFill>
              </a:rPr>
              <a:t>De ambulante contacten daalde met 14%</a:t>
            </a:r>
          </a:p>
          <a:p>
            <a:r>
              <a:rPr lang="nl-BE" sz="2400" dirty="0">
                <a:solidFill>
                  <a:srgbClr val="002060"/>
                </a:solidFill>
              </a:rPr>
              <a:t>Het saldo van de onbetaalde ziekenhuisfacturen daalde met 7%</a:t>
            </a:r>
          </a:p>
          <a:p>
            <a:endParaRPr lang="nl-BE" sz="2400" dirty="0">
              <a:solidFill>
                <a:srgbClr val="002060"/>
              </a:solidFill>
            </a:endParaRPr>
          </a:p>
          <a:p>
            <a:r>
              <a:rPr lang="nl-BE" sz="2400" dirty="0">
                <a:solidFill>
                  <a:srgbClr val="002060"/>
                </a:solidFill>
              </a:rPr>
              <a:t>De vorming en begeleiding van sociaal zwakkeren brengt hulpverleners en gezondheidsverstrekkers dichter bij de doelgroep en tegelijkertijd wordt dure tweedelijns zorg vermeden.</a:t>
            </a:r>
          </a:p>
          <a:p>
            <a:endParaRPr lang="nl-BE" dirty="0"/>
          </a:p>
          <a:p>
            <a:pPr marL="0" indent="0">
              <a:buNone/>
            </a:pPr>
            <a:r>
              <a:rPr lang="nl-NL" dirty="0"/>
              <a:t>	</a:t>
            </a:r>
            <a:endParaRPr lang="nl-NL" sz="240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18</a:t>
            </a:fld>
            <a:endParaRPr lang="nl-NL"/>
          </a:p>
        </p:txBody>
      </p:sp>
      <p:sp>
        <p:nvSpPr>
          <p:cNvPr id="4" name="AutoShape 2" descr="Pin 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Pijl-rechts 6"/>
          <p:cNvSpPr/>
          <p:nvPr/>
        </p:nvSpPr>
        <p:spPr>
          <a:xfrm>
            <a:off x="790955" y="4922119"/>
            <a:ext cx="978408" cy="4846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/>
          </a:p>
        </p:txBody>
      </p:sp>
    </p:spTree>
    <p:extLst>
      <p:ext uri="{BB962C8B-B14F-4D97-AF65-F5344CB8AC3E}">
        <p14:creationId xmlns:p14="http://schemas.microsoft.com/office/powerpoint/2010/main" val="3423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926" y="691660"/>
            <a:ext cx="8612777" cy="729077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/>
              <a:t>Na 1 jaar attenderen OCMW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19</a:t>
            </a:fld>
            <a:endParaRPr lang="nl-NL"/>
          </a:p>
        </p:txBody>
      </p:sp>
      <p:sp>
        <p:nvSpPr>
          <p:cNvPr id="4" name="AutoShape 2" descr="Pin 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7" name="Tijdelijke aanduiding voor inhoud 5">
            <a:extLst>
              <a:ext uri="{FF2B5EF4-FFF2-40B4-BE49-F238E27FC236}">
                <a16:creationId xmlns:a16="http://schemas.microsoft.com/office/drawing/2014/main" id="{F408BE3E-381D-361C-D9A5-BE4C011C9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753" y="1500554"/>
            <a:ext cx="6710103" cy="474928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1E1592D-DA50-4047-1AFF-621EB99AB1FF}"/>
              </a:ext>
            </a:extLst>
          </p:cNvPr>
          <p:cNvSpPr txBox="1"/>
          <p:nvPr/>
        </p:nvSpPr>
        <p:spPr>
          <a:xfrm>
            <a:off x="8108451" y="2892559"/>
            <a:ext cx="30814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Ziekenhuis Geel</a:t>
            </a:r>
            <a:br>
              <a:rPr lang="nl-NL" dirty="0"/>
            </a:br>
            <a:r>
              <a:rPr lang="nl-NL" dirty="0"/>
              <a:t>OCMW-populatie n=403</a:t>
            </a:r>
            <a:br>
              <a:rPr lang="nl-NL" dirty="0"/>
            </a:br>
            <a:br>
              <a:rPr lang="nl-NL" dirty="0"/>
            </a:br>
            <a:r>
              <a:rPr lang="nl-NL" dirty="0"/>
              <a:t>Resultaten</a:t>
            </a:r>
            <a:br>
              <a:rPr lang="nl-NL" dirty="0"/>
            </a:br>
            <a:r>
              <a:rPr lang="nl-NL" dirty="0"/>
              <a:t>Verbindingscoach-werking</a:t>
            </a:r>
            <a:br>
              <a:rPr lang="nl-NL" dirty="0"/>
            </a:br>
            <a:r>
              <a:rPr lang="nl-NL" dirty="0"/>
              <a:t>(1-4-2016 tot 31-03-2017)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2602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523" y="956618"/>
            <a:ext cx="4874717" cy="655473"/>
          </a:xfrm>
        </p:spPr>
        <p:txBody>
          <a:bodyPr/>
          <a:lstStyle/>
          <a:p>
            <a:pPr marL="0" indent="0">
              <a:buNone/>
            </a:pPr>
            <a:br>
              <a:rPr lang="nl-BE" b="0" dirty="0"/>
            </a:br>
            <a:r>
              <a:rPr lang="nl-BE" dirty="0"/>
              <a:t>Wie zijn we?</a:t>
            </a:r>
            <a:endParaRPr lang="nl-BE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512" y="1418120"/>
            <a:ext cx="9833747" cy="5311223"/>
          </a:xfrm>
        </p:spPr>
        <p:txBody>
          <a:bodyPr/>
          <a:lstStyle/>
          <a:p>
            <a:r>
              <a:rPr lang="nl-BE" sz="2000" dirty="0">
                <a:solidFill>
                  <a:srgbClr val="002060"/>
                </a:solidFill>
              </a:rPr>
              <a:t>   </a:t>
            </a:r>
            <a:endParaRPr lang="nl-BE" dirty="0"/>
          </a:p>
          <a:p>
            <a:r>
              <a:rPr lang="nl-BE" dirty="0">
                <a:solidFill>
                  <a:srgbClr val="002060"/>
                </a:solidFill>
              </a:rPr>
              <a:t>Autonome zorginstelling van de stad Geel en het OCMW Geel</a:t>
            </a:r>
          </a:p>
          <a:p>
            <a:r>
              <a:rPr lang="nl-BE" dirty="0">
                <a:solidFill>
                  <a:srgbClr val="002060"/>
                </a:solidFill>
              </a:rPr>
              <a:t>Deel van het Ziekenhuis Netwerk Kempen</a:t>
            </a:r>
          </a:p>
          <a:p>
            <a:r>
              <a:rPr lang="nl-BE" dirty="0">
                <a:solidFill>
                  <a:srgbClr val="002060"/>
                </a:solidFill>
              </a:rPr>
              <a:t>Nauwe band met het OPZ Geel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2</a:t>
            </a:fld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198" y="3335626"/>
            <a:ext cx="4202061" cy="289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3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231" y="298493"/>
            <a:ext cx="8612777" cy="1374745"/>
          </a:xfrm>
        </p:spPr>
        <p:txBody>
          <a:bodyPr/>
          <a:lstStyle/>
          <a:p>
            <a:pPr marL="0" indent="0" algn="ctr">
              <a:buNone/>
            </a:pPr>
            <a:r>
              <a:rPr lang="nl-BE" b="0" dirty="0"/>
              <a:t>Geïntegreerde transmurale zorg is betere zorg</a:t>
            </a:r>
            <a:endParaRPr lang="nl-NL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20</a:t>
            </a:fld>
            <a:endParaRPr lang="nl-NL"/>
          </a:p>
        </p:txBody>
      </p:sp>
      <p:sp>
        <p:nvSpPr>
          <p:cNvPr id="4" name="AutoShape 2" descr="Pin 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Tijdelijke aanduiding voor inhoud 5">
            <a:extLst>
              <a:ext uri="{FF2B5EF4-FFF2-40B4-BE49-F238E27FC236}">
                <a16:creationId xmlns:a16="http://schemas.microsoft.com/office/drawing/2014/main" id="{55CE45C6-F0B9-4118-CF95-35F320B76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376" y="1234869"/>
            <a:ext cx="9492368" cy="5547671"/>
          </a:xfrm>
        </p:spPr>
        <p:txBody>
          <a:bodyPr/>
          <a:lstStyle/>
          <a:p>
            <a:pPr marL="0" indent="0">
              <a:buNone/>
            </a:pPr>
            <a:endParaRPr lang="nl-BE" sz="2400" dirty="0"/>
          </a:p>
          <a:p>
            <a:r>
              <a:rPr lang="nl-BE" sz="2400" dirty="0">
                <a:solidFill>
                  <a:srgbClr val="002060"/>
                </a:solidFill>
              </a:rPr>
              <a:t>Ziekenhuizen </a:t>
            </a:r>
            <a:r>
              <a:rPr lang="nl-BE" sz="2400" u="sng" dirty="0">
                <a:solidFill>
                  <a:srgbClr val="002060"/>
                </a:solidFill>
              </a:rPr>
              <a:t>zijn een belangrijke factor in armoede</a:t>
            </a:r>
            <a:r>
              <a:rPr lang="nl-BE" sz="2400" dirty="0">
                <a:solidFill>
                  <a:srgbClr val="002060"/>
                </a:solidFill>
              </a:rPr>
              <a:t>. De facturen blijven daarbij ook onbetaald. Een goede begeleiding van de zorgvragers gidst deze naar juiste hulpverlening.</a:t>
            </a:r>
          </a:p>
          <a:p>
            <a:r>
              <a:rPr lang="nl-BE" sz="2400" dirty="0">
                <a:solidFill>
                  <a:srgbClr val="002060"/>
                </a:solidFill>
              </a:rPr>
              <a:t>Ziekenhuizen hebben een rol als </a:t>
            </a:r>
            <a:r>
              <a:rPr lang="nl-BE" sz="2400" u="sng" dirty="0">
                <a:solidFill>
                  <a:srgbClr val="002060"/>
                </a:solidFill>
              </a:rPr>
              <a:t>voelsprieten </a:t>
            </a:r>
            <a:r>
              <a:rPr lang="nl-BE" sz="2400" dirty="0">
                <a:solidFill>
                  <a:srgbClr val="002060"/>
                </a:solidFill>
              </a:rPr>
              <a:t>voor detectie welzijnsproblemen (verslavingsproblemen, eenzaamheid, opvoedingsproblemen, …). </a:t>
            </a:r>
          </a:p>
          <a:p>
            <a:r>
              <a:rPr lang="nl-BE" sz="2400" dirty="0">
                <a:solidFill>
                  <a:srgbClr val="002060"/>
                </a:solidFill>
              </a:rPr>
              <a:t>De baten liggen zowel Federaal als Vlaams: een aangepast financiering is hierbij noodzakelijk. Momenteel wordt dit gefinancierd door projectfinanciering (continuïteit)</a:t>
            </a:r>
          </a:p>
          <a:p>
            <a:r>
              <a:rPr lang="nl-BE" sz="2400" dirty="0">
                <a:solidFill>
                  <a:srgbClr val="002060"/>
                </a:solidFill>
              </a:rPr>
              <a:t>Het project is intussen verder uitgebreid naar de buurgemeenten Laakdal en Meerhout.</a:t>
            </a:r>
          </a:p>
        </p:txBody>
      </p:sp>
    </p:spTree>
    <p:extLst>
      <p:ext uri="{BB962C8B-B14F-4D97-AF65-F5344CB8AC3E}">
        <p14:creationId xmlns:p14="http://schemas.microsoft.com/office/powerpoint/2010/main" val="16945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739" y="517827"/>
            <a:ext cx="8612777" cy="877219"/>
          </a:xfrm>
        </p:spPr>
        <p:txBody>
          <a:bodyPr/>
          <a:lstStyle/>
          <a:p>
            <a:pPr marL="0" indent="0" algn="ctr">
              <a:buNone/>
            </a:pPr>
            <a:r>
              <a:rPr lang="nl-NL" sz="3600" dirty="0"/>
              <a:t>Verslavingszorg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170" y="1684198"/>
            <a:ext cx="9638837" cy="4200787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002060"/>
                </a:solidFill>
              </a:rPr>
              <a:t>Situatie in 2017:</a:t>
            </a:r>
          </a:p>
          <a:p>
            <a:r>
              <a:rPr lang="nl-NL" sz="2400" dirty="0">
                <a:solidFill>
                  <a:srgbClr val="002060"/>
                </a:solidFill>
              </a:rPr>
              <a:t>600-tal patiënten met verslavingsproblematiek per jaar opname via de spoedafdeling. </a:t>
            </a:r>
          </a:p>
          <a:p>
            <a:r>
              <a:rPr lang="nl-NL" sz="2400" dirty="0">
                <a:solidFill>
                  <a:srgbClr val="002060"/>
                </a:solidFill>
              </a:rPr>
              <a:t>Discussies onder de artsen wie deze patiënten dienden op te nemen.</a:t>
            </a:r>
          </a:p>
          <a:p>
            <a:r>
              <a:rPr lang="nl-NL" sz="2400" dirty="0">
                <a:solidFill>
                  <a:srgbClr val="002060"/>
                </a:solidFill>
              </a:rPr>
              <a:t>Wachtlijsten in de residentiële zorg</a:t>
            </a:r>
          </a:p>
          <a:p>
            <a:r>
              <a:rPr lang="nl-NL" sz="2400" dirty="0">
                <a:solidFill>
                  <a:srgbClr val="002060"/>
                </a:solidFill>
              </a:rPr>
              <a:t>Overbevraagde huisartsen</a:t>
            </a:r>
          </a:p>
          <a:p>
            <a:r>
              <a:rPr lang="nl-NL" sz="2400" dirty="0">
                <a:solidFill>
                  <a:srgbClr val="002060"/>
                </a:solidFill>
              </a:rPr>
              <a:t>Patiënt werd ontslagen uit het ziekenhuis en werd dan aan zijn lot overgelaten</a:t>
            </a:r>
          </a:p>
          <a:p>
            <a:endParaRPr lang="nl-NL" sz="2400" dirty="0">
              <a:solidFill>
                <a:srgbClr val="002060"/>
              </a:solidFill>
            </a:endParaRPr>
          </a:p>
          <a:p>
            <a:endParaRPr lang="nl-NL" sz="2400" dirty="0">
              <a:solidFill>
                <a:srgbClr val="002060"/>
              </a:solidFill>
            </a:endParaRPr>
          </a:p>
          <a:p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21</a:t>
            </a:fld>
            <a:endParaRPr lang="nl-NL"/>
          </a:p>
        </p:txBody>
      </p:sp>
      <p:sp>
        <p:nvSpPr>
          <p:cNvPr id="4" name="AutoShape 2" descr="Pin 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316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634" y="445477"/>
            <a:ext cx="8612777" cy="752522"/>
          </a:xfrm>
        </p:spPr>
        <p:txBody>
          <a:bodyPr/>
          <a:lstStyle/>
          <a:p>
            <a:pPr marL="0" indent="0" algn="ctr">
              <a:buNone/>
            </a:pPr>
            <a:br>
              <a:rPr lang="nl-NL" sz="3600" dirty="0"/>
            </a:br>
            <a:r>
              <a:rPr lang="nl-NL" sz="3600" dirty="0"/>
              <a:t>Verslavingszorg: intramuraal </a:t>
            </a:r>
            <a:r>
              <a:rPr lang="nl-NL" sz="3600" dirty="0" err="1"/>
              <a:t>zorgpad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22</a:t>
            </a:fld>
            <a:endParaRPr lang="nl-NL"/>
          </a:p>
        </p:txBody>
      </p:sp>
      <p:sp>
        <p:nvSpPr>
          <p:cNvPr id="4" name="AutoShape 2" descr="Pin 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Rechthoek: afgeronde hoeken 205"/>
          <p:cNvSpPr/>
          <p:nvPr/>
        </p:nvSpPr>
        <p:spPr>
          <a:xfrm>
            <a:off x="3530845" y="1255102"/>
            <a:ext cx="4591050" cy="9715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Opname Spoed of afdeling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Verslavingsprobleem met of zonder ander  middelenprobleem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4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Detoxificatiefase</a:t>
            </a:r>
            <a:endParaRPr lang="nl-B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603" y="2504619"/>
            <a:ext cx="1714739" cy="304843"/>
          </a:xfrm>
          <a:prstGeom prst="rect">
            <a:avLst/>
          </a:prstGeom>
        </p:spPr>
      </p:pic>
      <p:sp>
        <p:nvSpPr>
          <p:cNvPr id="8" name="Tekstvak 2"/>
          <p:cNvSpPr txBox="1">
            <a:spLocks noChangeArrowheads="1"/>
          </p:cNvSpPr>
          <p:nvPr/>
        </p:nvSpPr>
        <p:spPr bwMode="auto">
          <a:xfrm>
            <a:off x="6963806" y="2596639"/>
            <a:ext cx="169545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Alleen alcohol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al 8"/>
          <p:cNvSpPr/>
          <p:nvPr/>
        </p:nvSpPr>
        <p:spPr>
          <a:xfrm>
            <a:off x="4782342" y="2739514"/>
            <a:ext cx="2162175" cy="99060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Behandelende arts  inschakelen andere disciplines zo nodig</a:t>
            </a:r>
          </a:p>
        </p:txBody>
      </p:sp>
      <p:sp>
        <p:nvSpPr>
          <p:cNvPr id="10" name="Rechthoek 9"/>
          <p:cNvSpPr/>
          <p:nvPr/>
        </p:nvSpPr>
        <p:spPr>
          <a:xfrm>
            <a:off x="2454399" y="3182815"/>
            <a:ext cx="914400" cy="9144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IZO</a:t>
            </a:r>
          </a:p>
        </p:txBody>
      </p:sp>
      <p:sp>
        <p:nvSpPr>
          <p:cNvPr id="11" name="Rechthoek 10"/>
          <p:cNvSpPr/>
          <p:nvPr/>
        </p:nvSpPr>
        <p:spPr>
          <a:xfrm>
            <a:off x="7762874" y="3099055"/>
            <a:ext cx="1390650" cy="66675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Neurologie of </a:t>
            </a:r>
            <a:r>
              <a:rPr lang="nl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Gastroenterologie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5387853" y="3849565"/>
            <a:ext cx="1076325" cy="9429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Verwittigen psychologen/ Sociale Dienst</a:t>
            </a:r>
          </a:p>
        </p:txBody>
      </p:sp>
      <p:sp>
        <p:nvSpPr>
          <p:cNvPr id="13" name="Tekstvak 2"/>
          <p:cNvSpPr txBox="1">
            <a:spLocks noChangeArrowheads="1"/>
          </p:cNvSpPr>
          <p:nvPr/>
        </p:nvSpPr>
        <p:spPr bwMode="auto">
          <a:xfrm>
            <a:off x="2955681" y="4367145"/>
            <a:ext cx="1628775" cy="533400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Ambulante therapie 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niet mogelijk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1393581" y="5211505"/>
            <a:ext cx="1562100" cy="1143000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Aansluitende Residentiële Zorg-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Gedwongen opname/ Vrijwillige opname</a:t>
            </a:r>
          </a:p>
        </p:txBody>
      </p:sp>
      <p:sp>
        <p:nvSpPr>
          <p:cNvPr id="15" name="Rechthoek 14"/>
          <p:cNvSpPr/>
          <p:nvPr/>
        </p:nvSpPr>
        <p:spPr>
          <a:xfrm>
            <a:off x="4271962" y="5209674"/>
            <a:ext cx="3648075" cy="10001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4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Motivationeel gesprek</a:t>
            </a:r>
            <a:endParaRPr lang="nl-B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Inschakelen extramurale zorg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 overleg met behandelende arts)</a:t>
            </a:r>
          </a:p>
        </p:txBody>
      </p:sp>
      <p:sp>
        <p:nvSpPr>
          <p:cNvPr id="16" name="Tekstvak 2"/>
          <p:cNvSpPr txBox="1">
            <a:spLocks noChangeArrowheads="1"/>
          </p:cNvSpPr>
          <p:nvPr/>
        </p:nvSpPr>
        <p:spPr bwMode="auto">
          <a:xfrm>
            <a:off x="8177578" y="4054352"/>
            <a:ext cx="1076325" cy="533400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Motivatie 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afwezig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9651754" y="3205528"/>
            <a:ext cx="1495425" cy="1952625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Ontslag meegeven van informatie 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Verslavingskoepel/ MSOC/ Verbindingscoach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Andere zie infoland: Contactgegevens ethyl / druggebruik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9661279" y="5282942"/>
            <a:ext cx="1485900" cy="1000125"/>
          </a:xfrm>
          <a:prstGeom prst="rect">
            <a:avLst/>
          </a:prstGeom>
          <a:solidFill>
            <a:srgbClr val="A7EE72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transmuraal zorg- en </a:t>
            </a:r>
            <a:r>
              <a:rPr lang="nl-BE" sz="1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verwijspad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 Infoland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kstvak 2"/>
          <p:cNvSpPr txBox="1">
            <a:spLocks noChangeArrowheads="1"/>
          </p:cNvSpPr>
          <p:nvPr/>
        </p:nvSpPr>
        <p:spPr bwMode="auto">
          <a:xfrm>
            <a:off x="8225203" y="5217366"/>
            <a:ext cx="1028700" cy="538480"/>
          </a:xfrm>
          <a:prstGeom prst="rect">
            <a:avLst/>
          </a:prstGeom>
          <a:solidFill>
            <a:srgbClr val="A7EE7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Motivatie </a:t>
            </a:r>
            <a:endParaRPr lang="nl-B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aanwezig</a:t>
            </a:r>
            <a:endParaRPr lang="nl-B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kstvak 2"/>
          <p:cNvSpPr txBox="1">
            <a:spLocks noChangeArrowheads="1"/>
          </p:cNvSpPr>
          <p:nvPr/>
        </p:nvSpPr>
        <p:spPr bwMode="auto">
          <a:xfrm>
            <a:off x="8225203" y="5858036"/>
            <a:ext cx="990600" cy="88582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Informed</a:t>
            </a:r>
            <a:r>
              <a:rPr lang="nl-BE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Consent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 Infoland</a:t>
            </a:r>
          </a:p>
        </p:txBody>
      </p:sp>
      <p:cxnSp>
        <p:nvCxnSpPr>
          <p:cNvPr id="22" name="Rechte verbindingslijn met pijl 21"/>
          <p:cNvCxnSpPr/>
          <p:nvPr/>
        </p:nvCxnSpPr>
        <p:spPr>
          <a:xfrm flipH="1">
            <a:off x="2847608" y="2270053"/>
            <a:ext cx="2276475" cy="90487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Rechte verbindingslijn met pijl 22"/>
          <p:cNvCxnSpPr/>
          <p:nvPr/>
        </p:nvCxnSpPr>
        <p:spPr>
          <a:xfrm>
            <a:off x="6000749" y="2220442"/>
            <a:ext cx="2457450" cy="86677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Rechte verbindingslijn met pijl 23"/>
          <p:cNvCxnSpPr/>
          <p:nvPr/>
        </p:nvCxnSpPr>
        <p:spPr>
          <a:xfrm flipH="1">
            <a:off x="6918537" y="3299523"/>
            <a:ext cx="844337" cy="1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Rechte verbindingslijn met pijl 26"/>
          <p:cNvCxnSpPr/>
          <p:nvPr/>
        </p:nvCxnSpPr>
        <p:spPr>
          <a:xfrm>
            <a:off x="3373068" y="3341216"/>
            <a:ext cx="1389985" cy="11682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9" name="Afbeelding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471" y="3732629"/>
            <a:ext cx="97544" cy="140220"/>
          </a:xfrm>
          <a:prstGeom prst="rect">
            <a:avLst/>
          </a:prstGeom>
        </p:spPr>
      </p:pic>
      <p:sp>
        <p:nvSpPr>
          <p:cNvPr id="30" name="Pijl: omlaag 225"/>
          <p:cNvSpPr/>
          <p:nvPr/>
        </p:nvSpPr>
        <p:spPr>
          <a:xfrm flipH="1">
            <a:off x="5870138" y="4837775"/>
            <a:ext cx="97544" cy="295275"/>
          </a:xfrm>
          <a:prstGeom prst="downArrow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cxnSp>
        <p:nvCxnSpPr>
          <p:cNvPr id="31" name="Rechte verbindingslijn met pijl 30"/>
          <p:cNvCxnSpPr/>
          <p:nvPr/>
        </p:nvCxnSpPr>
        <p:spPr>
          <a:xfrm flipH="1">
            <a:off x="2463375" y="3670521"/>
            <a:ext cx="2742283" cy="1541683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Verbindingslijn: gebogen 240"/>
          <p:cNvCxnSpPr/>
          <p:nvPr/>
        </p:nvCxnSpPr>
        <p:spPr>
          <a:xfrm flipV="1">
            <a:off x="7434560" y="4334081"/>
            <a:ext cx="714375" cy="1152525"/>
          </a:xfrm>
          <a:prstGeom prst="bentConnector3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6" name="Rechte verbindingslijn met pijl 35"/>
          <p:cNvCxnSpPr/>
          <p:nvPr/>
        </p:nvCxnSpPr>
        <p:spPr>
          <a:xfrm>
            <a:off x="9253903" y="4319864"/>
            <a:ext cx="419100" cy="0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7" name="Rechte verbindingslijn met pijl 36"/>
          <p:cNvCxnSpPr/>
          <p:nvPr/>
        </p:nvCxnSpPr>
        <p:spPr>
          <a:xfrm flipV="1">
            <a:off x="7920037" y="5803278"/>
            <a:ext cx="1619250" cy="95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4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449" y="234461"/>
            <a:ext cx="8612777" cy="688045"/>
          </a:xfrm>
        </p:spPr>
        <p:txBody>
          <a:bodyPr/>
          <a:lstStyle/>
          <a:p>
            <a:pPr marL="0" indent="0" algn="ctr">
              <a:buNone/>
            </a:pPr>
            <a:r>
              <a:rPr lang="nl-NL" sz="3600" dirty="0"/>
              <a:t>Verslavingszorg: extramuraal </a:t>
            </a:r>
            <a:r>
              <a:rPr lang="nl-NL" sz="3600" dirty="0" err="1"/>
              <a:t>zorgpad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23</a:t>
            </a:fld>
            <a:endParaRPr lang="nl-NL"/>
          </a:p>
        </p:txBody>
      </p:sp>
      <p:sp>
        <p:nvSpPr>
          <p:cNvPr id="4" name="AutoShape 2" descr="Pin 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3649541" y="1232388"/>
            <a:ext cx="3486150" cy="876300"/>
          </a:xfrm>
          <a:prstGeom prst="rect">
            <a:avLst/>
          </a:prstGeom>
          <a:solidFill>
            <a:srgbClr val="A7EE72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4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Transmuraal zorg- en verwijspad  verslaving</a:t>
            </a:r>
            <a:endParaRPr lang="nl-B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4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via sociale dienst/psychologen</a:t>
            </a:r>
            <a:endParaRPr lang="nl-B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al 7"/>
          <p:cNvSpPr/>
          <p:nvPr/>
        </p:nvSpPr>
        <p:spPr>
          <a:xfrm>
            <a:off x="4092453" y="2836985"/>
            <a:ext cx="2600325" cy="1524000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 OPNAME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Inschakelen van meerdere extramurale diensten</a:t>
            </a:r>
          </a:p>
        </p:txBody>
      </p:sp>
      <p:sp>
        <p:nvSpPr>
          <p:cNvPr id="9" name="Rechthoek 8"/>
          <p:cNvSpPr/>
          <p:nvPr/>
        </p:nvSpPr>
        <p:spPr>
          <a:xfrm>
            <a:off x="696424" y="1943100"/>
            <a:ext cx="2276475" cy="14859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b="1">
                <a:solidFill>
                  <a:srgbClr val="C459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Ervaringsdeskundige Verslavingskoepel VZW na contactname op afspraak</a:t>
            </a:r>
            <a:endParaRPr lang="nl-B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Gesprek zithoek slaaplabo (of dokterskamer dienst 8 afhankelijk van wat vrij is)</a:t>
            </a:r>
          </a:p>
        </p:txBody>
      </p:sp>
      <p:sp>
        <p:nvSpPr>
          <p:cNvPr id="10" name="Rechthoek 9"/>
          <p:cNvSpPr/>
          <p:nvPr/>
        </p:nvSpPr>
        <p:spPr>
          <a:xfrm>
            <a:off x="686899" y="4099048"/>
            <a:ext cx="2286000" cy="18954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b="1">
                <a:solidFill>
                  <a:srgbClr val="C459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MSOC (illegale middelen) na contactname</a:t>
            </a:r>
            <a:endParaRPr lang="nl-BE" sz="1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Oud Slaaplabo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Maandag 9u-16u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Donderdag 13u-17u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Aanmelden via werkgsm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Rechthoek 10"/>
          <p:cNvSpPr/>
          <p:nvPr/>
        </p:nvSpPr>
        <p:spPr>
          <a:xfrm>
            <a:off x="7605713" y="2069855"/>
            <a:ext cx="2009775" cy="108585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b="1">
                <a:solidFill>
                  <a:srgbClr val="C459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Huisarts wordt verwittigd door sociale dienst/psychologen en neemt therapie op</a:t>
            </a:r>
            <a:endParaRPr lang="nl-B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kstvak 2"/>
          <p:cNvSpPr txBox="1">
            <a:spLocks noChangeArrowheads="1"/>
          </p:cNvSpPr>
          <p:nvPr/>
        </p:nvSpPr>
        <p:spPr bwMode="auto">
          <a:xfrm>
            <a:off x="7605713" y="3737098"/>
            <a:ext cx="1990725" cy="2257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1200" b="1">
                <a:solidFill>
                  <a:srgbClr val="C459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Huisarts wordt verwittigd door sociale dienst/psychologen en neemt NIET therapie op</a:t>
            </a:r>
            <a:endParaRPr lang="nl-B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Alcohol:</a:t>
            </a:r>
            <a:endParaRPr lang="nl-B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nl-BE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P Vloemans </a:t>
            </a:r>
            <a:endParaRPr lang="nl-B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nl-BE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R Mondelaers</a:t>
            </a:r>
            <a:endParaRPr lang="nl-B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Illegale middelen:</a:t>
            </a:r>
            <a:endParaRPr lang="nl-B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nl-BE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Verslavingsartsen via MSOC Mol, Turnhout, Herentals </a:t>
            </a:r>
            <a:endParaRPr lang="nl-B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Verbindingslijn: gebogen 248"/>
          <p:cNvCxnSpPr/>
          <p:nvPr/>
        </p:nvCxnSpPr>
        <p:spPr>
          <a:xfrm flipH="1">
            <a:off x="2972899" y="2128057"/>
            <a:ext cx="2105025" cy="581025"/>
          </a:xfrm>
          <a:prstGeom prst="bentConnector3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" name="Verbindingslijn: gebogen 5"/>
          <p:cNvCxnSpPr/>
          <p:nvPr/>
        </p:nvCxnSpPr>
        <p:spPr>
          <a:xfrm flipH="1">
            <a:off x="2972899" y="2709082"/>
            <a:ext cx="1028700" cy="1619250"/>
          </a:xfrm>
          <a:prstGeom prst="bentConnector3">
            <a:avLst/>
          </a:prstGeom>
          <a:noFill/>
          <a:ln w="2222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Verbindingslijn: gebogen 253"/>
          <p:cNvCxnSpPr/>
          <p:nvPr/>
        </p:nvCxnSpPr>
        <p:spPr>
          <a:xfrm>
            <a:off x="5310188" y="2109693"/>
            <a:ext cx="2295525" cy="590550"/>
          </a:xfrm>
          <a:prstGeom prst="bentConnector3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6" name="Afbeelding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780" y="2700243"/>
            <a:ext cx="1255885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2" y="369291"/>
            <a:ext cx="5826370" cy="655473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Rol ervaringsdragers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542" y="1101801"/>
            <a:ext cx="9665341" cy="5252704"/>
          </a:xfrm>
        </p:spPr>
        <p:txBody>
          <a:bodyPr/>
          <a:lstStyle/>
          <a:p>
            <a:r>
              <a:rPr lang="nl-BE" sz="2000" dirty="0">
                <a:solidFill>
                  <a:srgbClr val="002060"/>
                </a:solidFill>
              </a:rPr>
              <a:t>Zij zijn vooral een gids voor de patiënten</a:t>
            </a:r>
          </a:p>
          <a:p>
            <a:r>
              <a:rPr lang="nl-BE" sz="2000" dirty="0">
                <a:solidFill>
                  <a:srgbClr val="002060"/>
                </a:solidFill>
              </a:rPr>
              <a:t>Ze geven zelf geen begeleiding</a:t>
            </a:r>
          </a:p>
          <a:p>
            <a:r>
              <a:rPr lang="nl-BE" sz="2000" dirty="0">
                <a:solidFill>
                  <a:srgbClr val="002060"/>
                </a:solidFill>
              </a:rPr>
              <a:t>Ze gaan in gesprek met de patiënt en kunnen hen in de juiste richting wijzen:</a:t>
            </a:r>
          </a:p>
          <a:p>
            <a:pPr lvl="2"/>
            <a:r>
              <a:rPr lang="nl-BE" dirty="0">
                <a:solidFill>
                  <a:srgbClr val="002060"/>
                </a:solidFill>
              </a:rPr>
              <a:t>Zelfhulp</a:t>
            </a:r>
          </a:p>
          <a:p>
            <a:pPr lvl="2"/>
            <a:r>
              <a:rPr lang="nl-BE" dirty="0">
                <a:solidFill>
                  <a:srgbClr val="002060"/>
                </a:solidFill>
              </a:rPr>
              <a:t>Binnen de verslavingskoepel</a:t>
            </a:r>
          </a:p>
          <a:p>
            <a:pPr lvl="2"/>
            <a:r>
              <a:rPr lang="nl-BE" dirty="0">
                <a:solidFill>
                  <a:srgbClr val="002060"/>
                </a:solidFill>
              </a:rPr>
              <a:t>Binnen de professionele zorg</a:t>
            </a:r>
          </a:p>
          <a:p>
            <a:r>
              <a:rPr lang="nl-BE" sz="2000" dirty="0">
                <a:solidFill>
                  <a:srgbClr val="002060"/>
                </a:solidFill>
              </a:rPr>
              <a:t>Eens de aansluiting er is met het </a:t>
            </a:r>
            <a:r>
              <a:rPr lang="nl-BE" sz="2000" dirty="0" err="1">
                <a:solidFill>
                  <a:srgbClr val="002060"/>
                </a:solidFill>
              </a:rPr>
              <a:t>extra-murale</a:t>
            </a:r>
            <a:r>
              <a:rPr lang="nl-BE" sz="2000" dirty="0">
                <a:solidFill>
                  <a:srgbClr val="002060"/>
                </a:solidFill>
              </a:rPr>
              <a:t> </a:t>
            </a:r>
            <a:r>
              <a:rPr lang="nl-BE" sz="2000" dirty="0" err="1">
                <a:solidFill>
                  <a:srgbClr val="002060"/>
                </a:solidFill>
              </a:rPr>
              <a:t>zorgpad</a:t>
            </a:r>
            <a:r>
              <a:rPr lang="nl-BE" sz="2000" dirty="0">
                <a:solidFill>
                  <a:srgbClr val="002060"/>
                </a:solidFill>
              </a:rPr>
              <a:t> komt de ervaringsdrager weer wat op de achtergrond staan</a:t>
            </a:r>
          </a:p>
          <a:p>
            <a:r>
              <a:rPr lang="nl-BE" sz="2000" dirty="0">
                <a:solidFill>
                  <a:srgbClr val="002060"/>
                </a:solidFill>
              </a:rPr>
              <a:t>Ze geven de patiënten perspectief, zij weten wat het is.</a:t>
            </a:r>
          </a:p>
          <a:p>
            <a:r>
              <a:rPr lang="nl-BE" sz="2000" dirty="0">
                <a:solidFill>
                  <a:srgbClr val="002060"/>
                </a:solidFill>
              </a:rPr>
              <a:t>Zij zorgen voor een verbinding tussen vrijwilligers en de professionelen, er wordt uiteindelijk </a:t>
            </a:r>
            <a:r>
              <a:rPr lang="nl-BE" sz="2000" dirty="0" err="1">
                <a:solidFill>
                  <a:srgbClr val="002060"/>
                </a:solidFill>
              </a:rPr>
              <a:t>gezamelijk</a:t>
            </a:r>
            <a:r>
              <a:rPr lang="nl-BE" sz="2000" dirty="0">
                <a:solidFill>
                  <a:srgbClr val="002060"/>
                </a:solidFill>
              </a:rPr>
              <a:t> gecoördineerd. </a:t>
            </a:r>
          </a:p>
          <a:p>
            <a:r>
              <a:rPr lang="nl-BE" sz="2000" dirty="0">
                <a:solidFill>
                  <a:srgbClr val="002060"/>
                </a:solidFill>
              </a:rPr>
              <a:t>Elke speler kan vanuit zijn eigen perspectief een grote </a:t>
            </a:r>
            <a:r>
              <a:rPr lang="nl-BE" sz="2000">
                <a:solidFill>
                  <a:srgbClr val="002060"/>
                </a:solidFill>
              </a:rPr>
              <a:t>meerwaarde betekenen.</a:t>
            </a:r>
            <a:endParaRPr lang="nl-NL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815" y="1359891"/>
            <a:ext cx="7315201" cy="655473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Resultaten </a:t>
            </a:r>
            <a:r>
              <a:rPr lang="nl-NL" sz="3600" dirty="0" err="1"/>
              <a:t>zorgpad</a:t>
            </a:r>
            <a:r>
              <a:rPr lang="nl-NL" sz="3600" dirty="0"/>
              <a:t> verslaving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542" y="2508570"/>
            <a:ext cx="9665341" cy="2983692"/>
          </a:xfrm>
        </p:spPr>
        <p:txBody>
          <a:bodyPr/>
          <a:lstStyle/>
          <a:p>
            <a:r>
              <a:rPr lang="nl-BE" sz="2000" dirty="0">
                <a:solidFill>
                  <a:srgbClr val="002060"/>
                </a:solidFill>
              </a:rPr>
              <a:t>70 tot 80% van de verslaafden kunnen bereiken met dit concept</a:t>
            </a:r>
          </a:p>
          <a:p>
            <a:r>
              <a:rPr lang="nl-BE" sz="2000" dirty="0">
                <a:solidFill>
                  <a:srgbClr val="002060"/>
                </a:solidFill>
              </a:rPr>
              <a:t>40% van de mensen die in het traject stappen blijven clean na 2 jaar (bij AA gemiddeld 5%)</a:t>
            </a:r>
          </a:p>
          <a:p>
            <a:r>
              <a:rPr lang="nl-BE" sz="2000" dirty="0">
                <a:solidFill>
                  <a:srgbClr val="002060"/>
                </a:solidFill>
              </a:rPr>
              <a:t>50 – tal vrijwilligers actief als ervaringsdrager: gidsen de verslaafden naar de eerstelijnszorg (huisarts) en naar de </a:t>
            </a:r>
            <a:r>
              <a:rPr lang="nl-BE" sz="2000" dirty="0" err="1">
                <a:solidFill>
                  <a:srgbClr val="002060"/>
                </a:solidFill>
              </a:rPr>
              <a:t>nuldelijnszorg</a:t>
            </a:r>
            <a:r>
              <a:rPr lang="nl-BE" sz="2000" dirty="0">
                <a:solidFill>
                  <a:srgbClr val="002060"/>
                </a:solidFill>
              </a:rPr>
              <a:t> (zelfhulpgroepen)</a:t>
            </a:r>
          </a:p>
          <a:p>
            <a:r>
              <a:rPr lang="nl-BE" sz="2000" dirty="0">
                <a:solidFill>
                  <a:srgbClr val="002060"/>
                </a:solidFill>
              </a:rPr>
              <a:t>30% van de verslaafden komt na een gesprek met de ervaringsdragers in een zelfhulpgroep (1600 aanwezigheden per jaar). Voordien bereikte de AA 3% van de gestabiliseerde verslaafden)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17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375153"/>
            <a:ext cx="4964724" cy="655473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 err="1"/>
              <a:t>Pregnancy</a:t>
            </a:r>
            <a:r>
              <a:rPr lang="nl-NL" sz="3600" dirty="0"/>
              <a:t> -care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942" y="1207307"/>
            <a:ext cx="9665341" cy="5147198"/>
          </a:xfrm>
        </p:spPr>
        <p:txBody>
          <a:bodyPr/>
          <a:lstStyle/>
          <a:p>
            <a:r>
              <a:rPr lang="nl-BE" dirty="0">
                <a:solidFill>
                  <a:srgbClr val="002060"/>
                </a:solidFill>
              </a:rPr>
              <a:t>Multidisciplinair samenwerken loont!</a:t>
            </a:r>
          </a:p>
          <a:p>
            <a:pPr lvl="1"/>
            <a:r>
              <a:rPr lang="nl-BE" dirty="0">
                <a:solidFill>
                  <a:srgbClr val="002060"/>
                </a:solidFill>
              </a:rPr>
              <a:t>Nieuw zorgtraject moeder-kind (2015)</a:t>
            </a:r>
          </a:p>
          <a:p>
            <a:pPr lvl="2"/>
            <a:r>
              <a:rPr lang="nl-BE" dirty="0">
                <a:solidFill>
                  <a:srgbClr val="002060"/>
                </a:solidFill>
              </a:rPr>
              <a:t>Huisartsen, gynaecologen, vroedvrouwen</a:t>
            </a:r>
          </a:p>
          <a:p>
            <a:pPr lvl="1"/>
            <a:r>
              <a:rPr lang="nl-BE" dirty="0">
                <a:solidFill>
                  <a:srgbClr val="002060"/>
                </a:solidFill>
              </a:rPr>
              <a:t>Zorgtraject psychische problemen in de zwangerschap (2018)</a:t>
            </a:r>
          </a:p>
          <a:p>
            <a:pPr lvl="2"/>
            <a:r>
              <a:rPr lang="nl-BE" dirty="0">
                <a:solidFill>
                  <a:srgbClr val="002060"/>
                </a:solidFill>
              </a:rPr>
              <a:t>Huisartsen, gynaecologen, vroedvrouwen, sociale dienst</a:t>
            </a:r>
          </a:p>
          <a:p>
            <a:pPr lvl="2"/>
            <a:r>
              <a:rPr lang="nl-BE" dirty="0">
                <a:solidFill>
                  <a:srgbClr val="002060"/>
                </a:solidFill>
              </a:rPr>
              <a:t>Aanmelding risicopatiënten via centraal e-mailadres: </a:t>
            </a:r>
            <a:r>
              <a:rPr lang="nl-BE" dirty="0">
                <a:solidFill>
                  <a:srgbClr val="002060"/>
                </a:solidFill>
                <a:hlinkClick r:id="rId2"/>
              </a:rPr>
              <a:t>zwangerschapstraject@ziekenhuisgeel.be</a:t>
            </a:r>
            <a:endParaRPr lang="nl-BE" dirty="0">
              <a:solidFill>
                <a:srgbClr val="002060"/>
              </a:solidFill>
            </a:endParaRPr>
          </a:p>
          <a:p>
            <a:pPr lvl="1"/>
            <a:r>
              <a:rPr lang="nl-BE" dirty="0">
                <a:solidFill>
                  <a:srgbClr val="002060"/>
                </a:solidFill>
              </a:rPr>
              <a:t>Well-</a:t>
            </a:r>
            <a:r>
              <a:rPr lang="nl-BE" dirty="0" err="1">
                <a:solidFill>
                  <a:srgbClr val="002060"/>
                </a:solidFill>
              </a:rPr>
              <a:t>being</a:t>
            </a:r>
            <a:r>
              <a:rPr lang="nl-BE" dirty="0">
                <a:solidFill>
                  <a:srgbClr val="002060"/>
                </a:solidFill>
              </a:rPr>
              <a:t> traject (2022)</a:t>
            </a:r>
          </a:p>
          <a:p>
            <a:pPr lvl="2"/>
            <a:r>
              <a:rPr lang="nl-BE" dirty="0">
                <a:solidFill>
                  <a:srgbClr val="002060"/>
                </a:solidFill>
              </a:rPr>
              <a:t>Integratie van zwangerschapsinformatie en samenbrengen (toekomstige) ouders</a:t>
            </a:r>
          </a:p>
          <a:p>
            <a:pPr lvl="2"/>
            <a:r>
              <a:rPr lang="nl-BE" dirty="0">
                <a:solidFill>
                  <a:srgbClr val="002060"/>
                </a:solidFill>
              </a:rPr>
              <a:t>Huis van het Kind, Ziekenhuis Geel, zelfstandige vroedvrouwen</a:t>
            </a:r>
          </a:p>
          <a:p>
            <a:pPr lvl="2"/>
            <a:endParaRPr lang="nl-BE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26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EB044D8-7FA4-260E-D9B3-E7D7304141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9535" y="2598006"/>
            <a:ext cx="2777706" cy="27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462" y="650645"/>
            <a:ext cx="4026878" cy="655473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Doelstelling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942" y="1963446"/>
            <a:ext cx="9665341" cy="3646045"/>
          </a:xfrm>
        </p:spPr>
        <p:txBody>
          <a:bodyPr/>
          <a:lstStyle/>
          <a:p>
            <a:r>
              <a:rPr lang="nl-BE" dirty="0">
                <a:solidFill>
                  <a:srgbClr val="002060"/>
                </a:solidFill>
              </a:rPr>
              <a:t>Jaarrapport Studiecentrum Perinatale Epidemiologie (SPE) 2020</a:t>
            </a:r>
          </a:p>
          <a:p>
            <a:pPr lvl="1"/>
            <a:r>
              <a:rPr lang="nl-BE" b="1" dirty="0">
                <a:solidFill>
                  <a:srgbClr val="002060"/>
                </a:solidFill>
                <a:latin typeface="latoregular"/>
              </a:rPr>
              <a:t>Toename van het aantal moeders met overgewicht en obesitas</a:t>
            </a:r>
          </a:p>
          <a:p>
            <a:pPr lvl="1"/>
            <a:r>
              <a:rPr lang="nl-BE" b="1" dirty="0">
                <a:solidFill>
                  <a:srgbClr val="002060"/>
                </a:solidFill>
                <a:latin typeface="latoregular"/>
              </a:rPr>
              <a:t>Toename van het aantal moeders met diabetes</a:t>
            </a:r>
          </a:p>
          <a:p>
            <a:pPr lvl="1"/>
            <a:r>
              <a:rPr lang="nl-BE" b="1" dirty="0">
                <a:solidFill>
                  <a:srgbClr val="002060"/>
                </a:solidFill>
                <a:latin typeface="latoregular"/>
              </a:rPr>
              <a:t>Record aantal keizersneden</a:t>
            </a:r>
          </a:p>
          <a:p>
            <a:pPr lvl="2"/>
            <a:r>
              <a:rPr lang="nl-BE" b="1" dirty="0">
                <a:solidFill>
                  <a:srgbClr val="002060"/>
                </a:solidFill>
                <a:latin typeface="latoregular"/>
              </a:rPr>
              <a:t>Meer sectio’s bij hoger BMI voor zwangerschap en diabetes </a:t>
            </a:r>
            <a:r>
              <a:rPr lang="nl-BE" b="1" dirty="0" err="1">
                <a:solidFill>
                  <a:srgbClr val="002060"/>
                </a:solidFill>
                <a:latin typeface="latoregular"/>
              </a:rPr>
              <a:t>gravidarum</a:t>
            </a:r>
            <a:endParaRPr lang="nl-BE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39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922" y="814768"/>
            <a:ext cx="11049553" cy="655473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Strategische doelstellingen ziekenhuis Geel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942" y="1963446"/>
            <a:ext cx="9665341" cy="3118507"/>
          </a:xfrm>
        </p:spPr>
        <p:txBody>
          <a:bodyPr/>
          <a:lstStyle/>
          <a:p>
            <a:r>
              <a:rPr lang="nl-BE" dirty="0">
                <a:solidFill>
                  <a:srgbClr val="002060"/>
                </a:solidFill>
              </a:rPr>
              <a:t>Alle </a:t>
            </a:r>
            <a:r>
              <a:rPr lang="nl-BE" dirty="0" err="1">
                <a:solidFill>
                  <a:srgbClr val="002060"/>
                </a:solidFill>
              </a:rPr>
              <a:t>zwangeren</a:t>
            </a:r>
            <a:r>
              <a:rPr lang="nl-BE" dirty="0">
                <a:solidFill>
                  <a:srgbClr val="002060"/>
                </a:solidFill>
              </a:rPr>
              <a:t> kunnen deelnemen</a:t>
            </a:r>
          </a:p>
          <a:p>
            <a:r>
              <a:rPr lang="nl-BE" dirty="0">
                <a:solidFill>
                  <a:srgbClr val="002060"/>
                </a:solidFill>
              </a:rPr>
              <a:t>Hoger risico zwangerschappen</a:t>
            </a:r>
          </a:p>
          <a:p>
            <a:pPr lvl="1"/>
            <a:r>
              <a:rPr lang="nl-BE" dirty="0">
                <a:solidFill>
                  <a:srgbClr val="002060"/>
                </a:solidFill>
              </a:rPr>
              <a:t>BMI voor zwangerschap &gt; 30</a:t>
            </a:r>
          </a:p>
          <a:p>
            <a:pPr lvl="1"/>
            <a:r>
              <a:rPr lang="nl-BE" dirty="0">
                <a:solidFill>
                  <a:srgbClr val="002060"/>
                </a:solidFill>
              </a:rPr>
              <a:t>Voorgeschiedenis van (</a:t>
            </a:r>
            <a:r>
              <a:rPr lang="nl-BE" dirty="0" err="1">
                <a:solidFill>
                  <a:srgbClr val="002060"/>
                </a:solidFill>
              </a:rPr>
              <a:t>zwangerschaps</a:t>
            </a:r>
            <a:r>
              <a:rPr lang="nl-BE" dirty="0">
                <a:solidFill>
                  <a:srgbClr val="002060"/>
                </a:solidFill>
              </a:rPr>
              <a:t>)diabetes</a:t>
            </a:r>
          </a:p>
          <a:p>
            <a:r>
              <a:rPr lang="nl-BE" dirty="0">
                <a:solidFill>
                  <a:srgbClr val="002060"/>
                </a:solidFill>
              </a:rPr>
              <a:t>Iets doen tijdens zwangerschap = iets doen voor moeder + iets doen voor toekomstige generaties!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28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842E405-6504-62E1-5EC7-91F47C3D88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8597" y="4497249"/>
            <a:ext cx="4233107" cy="222238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7A392DB-6DF8-8A39-916C-4C7AFAF9DF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697" y="1497401"/>
            <a:ext cx="3713685" cy="208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446" y="597877"/>
            <a:ext cx="3974124" cy="582383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Concreet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942" y="1963447"/>
            <a:ext cx="6173473" cy="2456154"/>
          </a:xfrm>
        </p:spPr>
        <p:txBody>
          <a:bodyPr/>
          <a:lstStyle/>
          <a:p>
            <a:r>
              <a:rPr lang="nl-BE" dirty="0">
                <a:solidFill>
                  <a:srgbClr val="002060"/>
                </a:solidFill>
              </a:rPr>
              <a:t>Gezonde voeding</a:t>
            </a:r>
          </a:p>
          <a:p>
            <a:pPr lvl="1"/>
            <a:r>
              <a:rPr lang="nl-BE" dirty="0">
                <a:solidFill>
                  <a:srgbClr val="002060"/>
                </a:solidFill>
              </a:rPr>
              <a:t>4 sessies met diëtiste</a:t>
            </a:r>
          </a:p>
          <a:p>
            <a:r>
              <a:rPr lang="nl-BE" dirty="0">
                <a:solidFill>
                  <a:srgbClr val="002060"/>
                </a:solidFill>
              </a:rPr>
              <a:t>Beweging</a:t>
            </a:r>
          </a:p>
          <a:p>
            <a:pPr lvl="1"/>
            <a:r>
              <a:rPr lang="nl-BE" dirty="0">
                <a:solidFill>
                  <a:srgbClr val="002060"/>
                </a:solidFill>
              </a:rPr>
              <a:t>In samenwerking met dienst revalidatie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29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555C6A2-5380-B228-5C99-466D7B93C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863" y="1223942"/>
            <a:ext cx="3666338" cy="319565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A28F077-80BD-EECF-9D49-2D630457C8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97" y="4196520"/>
            <a:ext cx="3745241" cy="25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8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523" y="956618"/>
            <a:ext cx="4874717" cy="655473"/>
          </a:xfrm>
        </p:spPr>
        <p:txBody>
          <a:bodyPr/>
          <a:lstStyle/>
          <a:p>
            <a:pPr marL="0" indent="0">
              <a:buNone/>
            </a:pPr>
            <a:br>
              <a:rPr lang="nl-BE" b="0" dirty="0"/>
            </a:br>
            <a:r>
              <a:rPr lang="nl-BE" dirty="0"/>
              <a:t>Wie zijn we?</a:t>
            </a:r>
            <a:endParaRPr lang="nl-BE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512" y="2128239"/>
            <a:ext cx="9833747" cy="5311223"/>
          </a:xfrm>
        </p:spPr>
        <p:txBody>
          <a:bodyPr/>
          <a:lstStyle/>
          <a:p>
            <a:endParaRPr lang="nl-BE" dirty="0"/>
          </a:p>
          <a:p>
            <a:r>
              <a:rPr lang="nl-BE" dirty="0">
                <a:solidFill>
                  <a:srgbClr val="002060"/>
                </a:solidFill>
              </a:rPr>
              <a:t>294 erkende bedden</a:t>
            </a:r>
          </a:p>
          <a:p>
            <a:r>
              <a:rPr lang="nl-BE" dirty="0">
                <a:solidFill>
                  <a:srgbClr val="002060"/>
                </a:solidFill>
              </a:rPr>
              <a:t>Meer dan 1.000 medewerkers</a:t>
            </a:r>
          </a:p>
          <a:p>
            <a:r>
              <a:rPr lang="nl-BE" dirty="0">
                <a:solidFill>
                  <a:srgbClr val="002060"/>
                </a:solidFill>
              </a:rPr>
              <a:t>110 artsen</a:t>
            </a:r>
          </a:p>
          <a:p>
            <a:r>
              <a:rPr lang="nl-BE" dirty="0" err="1">
                <a:solidFill>
                  <a:srgbClr val="002060"/>
                </a:solidFill>
              </a:rPr>
              <a:t>Qaulicoraccreditatie</a:t>
            </a:r>
            <a:endParaRPr lang="nl-BE" dirty="0">
              <a:solidFill>
                <a:srgbClr val="002060"/>
              </a:solidFill>
            </a:endParaRPr>
          </a:p>
          <a:p>
            <a:r>
              <a:rPr lang="nl-BE" dirty="0">
                <a:solidFill>
                  <a:srgbClr val="002060"/>
                </a:solidFill>
              </a:rPr>
              <a:t>Erkenning als regionaal traumacentrum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3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828" y="1604098"/>
            <a:ext cx="4390318" cy="317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846" y="568583"/>
            <a:ext cx="3956540" cy="655473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Concreet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942" y="1963446"/>
            <a:ext cx="9665341" cy="3118507"/>
          </a:xfrm>
        </p:spPr>
        <p:txBody>
          <a:bodyPr/>
          <a:lstStyle/>
          <a:p>
            <a:r>
              <a:rPr lang="nl-BE" sz="2000" dirty="0">
                <a:solidFill>
                  <a:srgbClr val="002060"/>
                </a:solidFill>
              </a:rPr>
              <a:t>Goede slaapgewoontes</a:t>
            </a:r>
          </a:p>
          <a:p>
            <a:endParaRPr lang="nl-BE" sz="2000" dirty="0">
              <a:solidFill>
                <a:srgbClr val="002060"/>
              </a:solidFill>
            </a:endParaRPr>
          </a:p>
          <a:p>
            <a:endParaRPr lang="nl-BE" sz="2000" dirty="0">
              <a:solidFill>
                <a:srgbClr val="002060"/>
              </a:solidFill>
            </a:endParaRPr>
          </a:p>
          <a:p>
            <a:endParaRPr lang="nl-BE" sz="2000" dirty="0">
              <a:solidFill>
                <a:srgbClr val="002060"/>
              </a:solidFill>
            </a:endParaRPr>
          </a:p>
          <a:p>
            <a:r>
              <a:rPr lang="nl-BE" sz="2000" dirty="0">
                <a:solidFill>
                  <a:srgbClr val="002060"/>
                </a:solidFill>
              </a:rPr>
              <a:t>Aanpak van stress in de zwangerschap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30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CAE6241-BEA3-CC0B-5FF4-3B882CFADD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43" y="844061"/>
            <a:ext cx="3426430" cy="342643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30052BF-D93A-C3A8-95C2-DDBEA851F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358" y="3570988"/>
            <a:ext cx="2581887" cy="31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1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353" y="1271968"/>
            <a:ext cx="3645877" cy="655473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Resultaten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327" y="2537877"/>
            <a:ext cx="9665341" cy="2444431"/>
          </a:xfrm>
        </p:spPr>
        <p:txBody>
          <a:bodyPr/>
          <a:lstStyle/>
          <a:p>
            <a:r>
              <a:rPr lang="nl-BE" sz="2000" dirty="0">
                <a:solidFill>
                  <a:srgbClr val="002060"/>
                </a:solidFill>
              </a:rPr>
              <a:t>45-tal deelnemers tot juni, vanaf september zijn de sessies beter bezet</a:t>
            </a:r>
          </a:p>
          <a:p>
            <a:r>
              <a:rPr lang="nl-BE" sz="2000" dirty="0">
                <a:solidFill>
                  <a:srgbClr val="002060"/>
                </a:solidFill>
              </a:rPr>
              <a:t>Volhouden van het traject blijkt moeilijk</a:t>
            </a:r>
          </a:p>
          <a:p>
            <a:r>
              <a:rPr lang="nl-BE" sz="2000" dirty="0">
                <a:solidFill>
                  <a:srgbClr val="002060"/>
                </a:solidFill>
              </a:rPr>
              <a:t>Risicogroep is moeilijk te bereiken</a:t>
            </a:r>
          </a:p>
          <a:p>
            <a:r>
              <a:rPr lang="nl-BE" sz="2000" dirty="0">
                <a:solidFill>
                  <a:srgbClr val="002060"/>
                </a:solidFill>
              </a:rPr>
              <a:t>In oktober is er terug een overleg gepland met de huisartsen en vroedvrouwen eerste lijn om de ervaringen te delen.</a:t>
            </a:r>
          </a:p>
          <a:p>
            <a:endParaRPr lang="nl-BE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388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BABE1-E21B-EF49-946C-6E5009670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019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1856" y="791351"/>
            <a:ext cx="4909654" cy="5311223"/>
          </a:xfrm>
        </p:spPr>
        <p:txBody>
          <a:bodyPr/>
          <a:lstStyle/>
          <a:p>
            <a:endParaRPr lang="nl-BE" dirty="0"/>
          </a:p>
          <a:p>
            <a:pPr marL="0" indent="0">
              <a:buNone/>
            </a:pPr>
            <a:r>
              <a:rPr lang="nl-BE" dirty="0">
                <a:solidFill>
                  <a:srgbClr val="002060"/>
                </a:solidFill>
              </a:rPr>
              <a:t>“We willen Ziekenhuis Geel verder ontwikkelen tot een </a:t>
            </a:r>
            <a:r>
              <a:rPr lang="nl-BE" b="1" dirty="0">
                <a:solidFill>
                  <a:srgbClr val="002060"/>
                </a:solidFill>
              </a:rPr>
              <a:t>huis van gezondheid </a:t>
            </a:r>
            <a:r>
              <a:rPr lang="nl-BE" dirty="0">
                <a:solidFill>
                  <a:srgbClr val="002060"/>
                </a:solidFill>
              </a:rPr>
              <a:t>voor de Kempen en onze ambitie waarmaken om uit te groeien tot een </a:t>
            </a:r>
            <a:r>
              <a:rPr lang="nl-BE" b="1" dirty="0">
                <a:solidFill>
                  <a:srgbClr val="002060"/>
                </a:solidFill>
              </a:rPr>
              <a:t>innoverende zorgorganisatie </a:t>
            </a:r>
            <a:r>
              <a:rPr lang="nl-BE" dirty="0">
                <a:solidFill>
                  <a:srgbClr val="002060"/>
                </a:solidFill>
              </a:rPr>
              <a:t>met een sterk uitgebouwde </a:t>
            </a:r>
            <a:r>
              <a:rPr lang="nl-BE" b="1" dirty="0">
                <a:solidFill>
                  <a:srgbClr val="002060"/>
                </a:solidFill>
              </a:rPr>
              <a:t>samenwerking</a:t>
            </a:r>
            <a:r>
              <a:rPr lang="nl-BE" dirty="0">
                <a:solidFill>
                  <a:srgbClr val="002060"/>
                </a:solidFill>
              </a:rPr>
              <a:t> met alle actoren rond de patiënt.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4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28" y="356860"/>
            <a:ext cx="3614060" cy="618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620" y="351706"/>
            <a:ext cx="9130748" cy="655473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Geïntegreerde zorg: definitie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557" y="1312816"/>
            <a:ext cx="9665341" cy="5550877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>
                <a:solidFill>
                  <a:srgbClr val="002060"/>
                </a:solidFill>
              </a:rPr>
              <a:t>Zorg met een naadloze overgang tussen sectoren:</a:t>
            </a:r>
          </a:p>
          <a:p>
            <a:pPr marL="0" indent="0">
              <a:buNone/>
            </a:pPr>
            <a:r>
              <a:rPr lang="nl-BE" sz="2000" dirty="0">
                <a:solidFill>
                  <a:srgbClr val="002060"/>
                </a:solidFill>
              </a:rPr>
              <a:t>Dit is zorg die verleend wordt op een continuüm dat gaat van gezondheidspromotie en ziektepreventie tot diagnose, behandeling, langdurige opvolging van personen met een chronische aandoening, revalidatie tot palliatieve zorg.</a:t>
            </a:r>
          </a:p>
          <a:p>
            <a:pPr marL="0" indent="0">
              <a:buNone/>
            </a:pPr>
            <a:endParaRPr lang="nl-BE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l-BE" sz="2000" dirty="0">
                <a:solidFill>
                  <a:srgbClr val="002060"/>
                </a:solidFill>
              </a:rPr>
              <a:t>De zorg wordt afgestemd op de behoeften van de patiënten en dat gedurende het leven.</a:t>
            </a:r>
          </a:p>
          <a:p>
            <a:pPr marL="0" indent="0">
              <a:buNone/>
            </a:pPr>
            <a:endParaRPr lang="nl-BE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l-BE" sz="2000" dirty="0">
                <a:solidFill>
                  <a:srgbClr val="002060"/>
                </a:solidFill>
              </a:rPr>
              <a:t>Dit impliceert niet alleen een coördinatie van alle </a:t>
            </a:r>
          </a:p>
          <a:p>
            <a:pPr marL="0" indent="0">
              <a:buNone/>
            </a:pPr>
            <a:r>
              <a:rPr lang="nl-BE" sz="2000" dirty="0">
                <a:solidFill>
                  <a:srgbClr val="002060"/>
                </a:solidFill>
              </a:rPr>
              <a:t>actoren binnen de gezondheidszorg maar ook daarbuiten,</a:t>
            </a:r>
          </a:p>
          <a:p>
            <a:pPr marL="0" indent="0">
              <a:buNone/>
            </a:pPr>
            <a:r>
              <a:rPr lang="nl-BE" sz="2000" dirty="0">
                <a:solidFill>
                  <a:srgbClr val="002060"/>
                </a:solidFill>
              </a:rPr>
              <a:t>Met inbegrip van de sociale- en welzijnssector.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5</a:t>
            </a:fld>
            <a:endParaRPr lang="nl-NL"/>
          </a:p>
        </p:txBody>
      </p:sp>
      <p:pic>
        <p:nvPicPr>
          <p:cNvPr id="6" name="Picture 6" descr="Alleen ketenzorg zonder schotten kan SEH redden' - Ski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287" y="3741377"/>
            <a:ext cx="31718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41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637" y="529898"/>
            <a:ext cx="4874717" cy="655473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Geïntegreerde zorg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968" y="1730493"/>
            <a:ext cx="9833747" cy="5311223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>
                <a:solidFill>
                  <a:srgbClr val="002060"/>
                </a:solidFill>
              </a:rPr>
              <a:t>   Drie prioriteiten (KCE 04/10/2022):</a:t>
            </a:r>
          </a:p>
          <a:p>
            <a:pPr lvl="1"/>
            <a:r>
              <a:rPr lang="nl-BE" sz="1800" dirty="0">
                <a:solidFill>
                  <a:srgbClr val="002060"/>
                </a:solidFill>
              </a:rPr>
              <a:t>Een duidelijk politiek akkoord: </a:t>
            </a:r>
          </a:p>
          <a:p>
            <a:pPr marL="223837" lvl="1" indent="0">
              <a:buNone/>
            </a:pPr>
            <a:r>
              <a:rPr lang="nl-BE" sz="1800" dirty="0">
                <a:solidFill>
                  <a:srgbClr val="002060"/>
                </a:solidFill>
              </a:rPr>
              <a:t>Er dient een duidelijk beleidskader te worden </a:t>
            </a:r>
            <a:r>
              <a:rPr lang="nl-BE" sz="1800" dirty="0" err="1">
                <a:solidFill>
                  <a:srgbClr val="002060"/>
                </a:solidFill>
              </a:rPr>
              <a:t>gedefiniëerd</a:t>
            </a:r>
            <a:r>
              <a:rPr lang="nl-BE" sz="1800" dirty="0">
                <a:solidFill>
                  <a:srgbClr val="002060"/>
                </a:solidFill>
              </a:rPr>
              <a:t>.</a:t>
            </a:r>
          </a:p>
          <a:p>
            <a:pPr marL="223837" lvl="1" indent="0">
              <a:buNone/>
            </a:pPr>
            <a:r>
              <a:rPr lang="nl-BE" sz="1800" dirty="0">
                <a:solidFill>
                  <a:srgbClr val="002060"/>
                </a:solidFill>
              </a:rPr>
              <a:t>Dit wordt verder uitgewerkt in een </a:t>
            </a:r>
            <a:r>
              <a:rPr lang="nl-BE" sz="1800" dirty="0" err="1">
                <a:solidFill>
                  <a:srgbClr val="002060"/>
                </a:solidFill>
              </a:rPr>
              <a:t>interfederaal</a:t>
            </a:r>
            <a:r>
              <a:rPr lang="nl-BE" sz="1800" dirty="0">
                <a:solidFill>
                  <a:srgbClr val="002060"/>
                </a:solidFill>
              </a:rPr>
              <a:t> samenwerkingsprotocol met medewerking van alle deelstaten.</a:t>
            </a:r>
          </a:p>
          <a:p>
            <a:pPr marL="223837" lvl="1" indent="0">
              <a:buNone/>
            </a:pPr>
            <a:r>
              <a:rPr lang="nl-BE" sz="1800" dirty="0">
                <a:solidFill>
                  <a:srgbClr val="002060"/>
                </a:solidFill>
              </a:rPr>
              <a:t>Het plan bouwt verder  op bestaande en reeds </a:t>
            </a:r>
            <a:r>
              <a:rPr lang="nl-BE" sz="1800" dirty="0" err="1">
                <a:solidFill>
                  <a:srgbClr val="002060"/>
                </a:solidFill>
              </a:rPr>
              <a:t>gecoördineere</a:t>
            </a:r>
            <a:r>
              <a:rPr lang="nl-BE" sz="1800" dirty="0">
                <a:solidFill>
                  <a:srgbClr val="002060"/>
                </a:solidFill>
              </a:rPr>
              <a:t> projecten in 3 zorggebieden:</a:t>
            </a:r>
          </a:p>
          <a:p>
            <a:pPr marL="846137" lvl="3" indent="-171450"/>
            <a:r>
              <a:rPr lang="nl-BE" sz="1200" dirty="0">
                <a:solidFill>
                  <a:srgbClr val="002060"/>
                </a:solidFill>
              </a:rPr>
              <a:t>12 pilootprojecten voor personen met een chronische aandoening</a:t>
            </a:r>
          </a:p>
          <a:p>
            <a:pPr marL="846137" lvl="3" indent="-171450"/>
            <a:r>
              <a:rPr lang="nl-BE" sz="1200" dirty="0">
                <a:solidFill>
                  <a:srgbClr val="002060"/>
                </a:solidFill>
              </a:rPr>
              <a:t>19 projecten voor alternatieve zorg en ondersteuningsvormen voor kwetsbare ouderen</a:t>
            </a:r>
          </a:p>
          <a:p>
            <a:pPr marL="846137" lvl="3" indent="-171450"/>
            <a:r>
              <a:rPr lang="nl-BE" sz="1200" dirty="0">
                <a:solidFill>
                  <a:srgbClr val="002060"/>
                </a:solidFill>
              </a:rPr>
              <a:t>23 projecten voor het versterken van het aanbod eerstelijnspsychologische zorg</a:t>
            </a:r>
          </a:p>
          <a:p>
            <a:pPr marL="846137" lvl="3" indent="-171450"/>
            <a:endParaRPr lang="nl-BE" sz="1200" dirty="0">
              <a:solidFill>
                <a:srgbClr val="002060"/>
              </a:solidFill>
            </a:endParaRPr>
          </a:p>
          <a:p>
            <a:pPr marL="223837" lvl="1" indent="0">
              <a:buNone/>
            </a:pPr>
            <a:r>
              <a:rPr lang="nl-BE" sz="1800" dirty="0">
                <a:solidFill>
                  <a:srgbClr val="002060"/>
                </a:solidFill>
              </a:rPr>
              <a:t>De publicatie  van het </a:t>
            </a:r>
            <a:r>
              <a:rPr lang="nl-BE" sz="1800" dirty="0" err="1">
                <a:solidFill>
                  <a:srgbClr val="002060"/>
                </a:solidFill>
              </a:rPr>
              <a:t>interfederaal</a:t>
            </a:r>
            <a:r>
              <a:rPr lang="nl-BE" sz="1800" dirty="0">
                <a:solidFill>
                  <a:srgbClr val="002060"/>
                </a:solidFill>
              </a:rPr>
              <a:t> plan wordt begin 2024 verwacht</a:t>
            </a:r>
          </a:p>
          <a:p>
            <a:pPr marL="223837" lvl="1" indent="0">
              <a:buNone/>
            </a:pPr>
            <a:endParaRPr lang="nl-BE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309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637" y="529898"/>
            <a:ext cx="4874717" cy="655473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Geïntegreerde zorg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306" y="1185370"/>
            <a:ext cx="9833747" cy="5311223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>
                <a:solidFill>
                  <a:srgbClr val="002060"/>
                </a:solidFill>
              </a:rPr>
              <a:t>   Drie prioriteiten (KCE 04/10/2022):</a:t>
            </a:r>
          </a:p>
          <a:p>
            <a:pPr marL="223837" lvl="1" indent="0">
              <a:buNone/>
            </a:pPr>
            <a:endParaRPr lang="nl-BE" sz="1800" dirty="0">
              <a:solidFill>
                <a:srgbClr val="002060"/>
              </a:solidFill>
            </a:endParaRPr>
          </a:p>
          <a:p>
            <a:pPr lvl="1"/>
            <a:r>
              <a:rPr lang="nl-BE" sz="1800" dirty="0">
                <a:solidFill>
                  <a:srgbClr val="002060"/>
                </a:solidFill>
              </a:rPr>
              <a:t>Het definiëren van de territoria: </a:t>
            </a:r>
          </a:p>
          <a:p>
            <a:pPr marL="223837" lvl="1" indent="0">
              <a:buNone/>
            </a:pPr>
            <a:r>
              <a:rPr lang="nl-BE" sz="1800" dirty="0">
                <a:solidFill>
                  <a:srgbClr val="002060"/>
                </a:solidFill>
              </a:rPr>
              <a:t>Is minder een probleem voor onze regio omdat hier de verschillende regio’s samenvallen wat de samenwerking tussen de verschillende actoren zou moeten vereenvoudigen.</a:t>
            </a:r>
          </a:p>
          <a:p>
            <a:pPr marL="223837" lvl="1" indent="0">
              <a:buNone/>
            </a:pPr>
            <a:r>
              <a:rPr lang="nl-BE" sz="1800" dirty="0">
                <a:solidFill>
                  <a:srgbClr val="002060"/>
                </a:solidFill>
              </a:rPr>
              <a:t>Gegevensuitwisseling is hier een essentieel gegeven zodat elke actor toegang heeft tot de     voor hem relevante gegevens.</a:t>
            </a:r>
          </a:p>
          <a:p>
            <a:pPr marL="223837" lvl="1" indent="0">
              <a:buNone/>
            </a:pPr>
            <a:endParaRPr lang="nl-BE" sz="1800" dirty="0">
              <a:solidFill>
                <a:srgbClr val="002060"/>
              </a:solidFill>
            </a:endParaRPr>
          </a:p>
          <a:p>
            <a:pPr lvl="1"/>
            <a:r>
              <a:rPr lang="nl-BE" sz="1800" dirty="0">
                <a:solidFill>
                  <a:srgbClr val="002060"/>
                </a:solidFill>
              </a:rPr>
              <a:t>Hervorming van de financiering: </a:t>
            </a:r>
          </a:p>
          <a:p>
            <a:pPr marL="223837" lvl="1" indent="0">
              <a:buNone/>
            </a:pPr>
            <a:r>
              <a:rPr lang="nl-BE" sz="1800" dirty="0">
                <a:solidFill>
                  <a:srgbClr val="002060"/>
                </a:solidFill>
              </a:rPr>
              <a:t>Dit wordt gezien als één van de belangrijkste belemmeringen. Dit is nog te veel gebaseerd op volume (vergoeding per prestatie) en stimuleert onvoldoende samenwerking, coördinatie en preventie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30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909" y="874273"/>
            <a:ext cx="10679907" cy="1053737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Geïntegreerde zorg: Rol van het ziekenhuis</a:t>
            </a:r>
            <a:br>
              <a:rPr lang="nl-NL" sz="3600" dirty="0"/>
            </a:b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139" y="2088180"/>
            <a:ext cx="9638837" cy="4016529"/>
          </a:xfrm>
        </p:spPr>
        <p:txBody>
          <a:bodyPr/>
          <a:lstStyle/>
          <a:p>
            <a:r>
              <a:rPr lang="nl-BE" sz="2400" dirty="0">
                <a:solidFill>
                  <a:srgbClr val="002060"/>
                </a:solidFill>
              </a:rPr>
              <a:t>Evolutie van “beddenhuis naar </a:t>
            </a:r>
            <a:r>
              <a:rPr lang="nl-BE" sz="2400" i="1" dirty="0">
                <a:solidFill>
                  <a:srgbClr val="002060"/>
                </a:solidFill>
              </a:rPr>
              <a:t>Community </a:t>
            </a:r>
            <a:r>
              <a:rPr lang="nl-BE" sz="2400" i="1" dirty="0" err="1">
                <a:solidFill>
                  <a:srgbClr val="002060"/>
                </a:solidFill>
              </a:rPr>
              <a:t>hospitals</a:t>
            </a:r>
            <a:r>
              <a:rPr lang="nl-BE" sz="2400" i="1" dirty="0">
                <a:solidFill>
                  <a:srgbClr val="002060"/>
                </a:solidFill>
              </a:rPr>
              <a:t> </a:t>
            </a:r>
            <a:r>
              <a:rPr lang="nl-BE" sz="2400" dirty="0">
                <a:solidFill>
                  <a:srgbClr val="002060"/>
                </a:solidFill>
              </a:rPr>
              <a:t>die een brugfunctie hebben tussen hoog gespecialiseerde zorg en de eerstelijnszorg</a:t>
            </a:r>
          </a:p>
          <a:p>
            <a:r>
              <a:rPr lang="nl-BE" sz="2400" dirty="0">
                <a:solidFill>
                  <a:srgbClr val="002060"/>
                </a:solidFill>
              </a:rPr>
              <a:t>Doelstelling van een community </a:t>
            </a:r>
            <a:r>
              <a:rPr lang="nl-BE" sz="2400" dirty="0" err="1">
                <a:solidFill>
                  <a:srgbClr val="002060"/>
                </a:solidFill>
              </a:rPr>
              <a:t>hospital</a:t>
            </a:r>
            <a:r>
              <a:rPr lang="nl-BE" sz="2400" dirty="0">
                <a:solidFill>
                  <a:srgbClr val="002060"/>
                </a:solidFill>
              </a:rPr>
              <a:t> is drieledig (Walter </a:t>
            </a:r>
            <a:r>
              <a:rPr lang="nl-BE" sz="2400" dirty="0" err="1">
                <a:solidFill>
                  <a:srgbClr val="002060"/>
                </a:solidFill>
              </a:rPr>
              <a:t>Sermeus</a:t>
            </a:r>
            <a:r>
              <a:rPr lang="nl-BE" sz="2400" dirty="0">
                <a:solidFill>
                  <a:srgbClr val="002060"/>
                </a:solidFill>
              </a:rPr>
              <a:t>): De patiënt staat centraal, integratie is het doel en populatiegericht is de aanpak.</a:t>
            </a:r>
          </a:p>
          <a:p>
            <a:r>
              <a:rPr lang="nl-BE" sz="2400" dirty="0">
                <a:solidFill>
                  <a:srgbClr val="002060"/>
                </a:solidFill>
              </a:rPr>
              <a:t>Met focus op preventie in verbondenheid met de lokale gemeenschap en de eerstelijnsactoren.</a:t>
            </a:r>
          </a:p>
          <a:p>
            <a:endParaRPr lang="nl-BE" dirty="0">
              <a:solidFill>
                <a:srgbClr val="002060"/>
              </a:solidFill>
            </a:endParaRPr>
          </a:p>
          <a:p>
            <a:pPr lvl="1"/>
            <a:endParaRPr lang="nl-BE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8</a:t>
            </a:fld>
            <a:endParaRPr lang="nl-NL"/>
          </a:p>
        </p:txBody>
      </p:sp>
      <p:pic>
        <p:nvPicPr>
          <p:cNvPr id="9" name="Picture 2" descr="De bronafbeelding bekij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873" y="4007283"/>
            <a:ext cx="4106591" cy="298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3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F3AC-0F56-DA41-9395-5E2E7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869" y="974421"/>
            <a:ext cx="10679907" cy="1053737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/>
              <a:t>Geïntegreerde zorg: Rol van het ziekenhuis</a:t>
            </a:r>
            <a:br>
              <a:rPr lang="nl-NL" sz="3600" dirty="0"/>
            </a:b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73C8-F6A1-544D-8F32-334419A2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762" y="2305895"/>
            <a:ext cx="9638837" cy="3917352"/>
          </a:xfrm>
        </p:spPr>
        <p:txBody>
          <a:bodyPr/>
          <a:lstStyle/>
          <a:p>
            <a:r>
              <a:rPr lang="nl-BE" sz="2400" dirty="0">
                <a:solidFill>
                  <a:srgbClr val="002060"/>
                </a:solidFill>
              </a:rPr>
              <a:t>Ziekenhuizen zullen naast kenniscentra, ook datacentra worden.</a:t>
            </a:r>
          </a:p>
          <a:p>
            <a:pPr marL="0" indent="0">
              <a:buNone/>
            </a:pPr>
            <a:r>
              <a:rPr lang="nl-BE" sz="2400" dirty="0">
                <a:solidFill>
                  <a:srgbClr val="002060"/>
                </a:solidFill>
              </a:rPr>
              <a:t>Het ontsluiten van deze gegevens en samenvoegen van verschillende databases zal noodzakelijk zijn om nieuwe inzichten te ontwikkelen over de gezondheid van de populatie</a:t>
            </a:r>
          </a:p>
          <a:p>
            <a:r>
              <a:rPr lang="nl-BE" sz="2400" dirty="0">
                <a:solidFill>
                  <a:srgbClr val="002060"/>
                </a:solidFill>
              </a:rPr>
              <a:t>Mobiele toepassingen en technologie gaan aanleiding geven tot nieuwe zorgmodellen (thuismonitoring, AI, …)</a:t>
            </a:r>
          </a:p>
          <a:p>
            <a:r>
              <a:rPr lang="nl-BE" sz="2400" dirty="0">
                <a:solidFill>
                  <a:srgbClr val="002060"/>
                </a:solidFill>
              </a:rPr>
              <a:t>Goede gegevensuitwisseling is hierbij onontbeerlijk.</a:t>
            </a:r>
          </a:p>
          <a:p>
            <a:pPr marL="0" indent="0">
              <a:buNone/>
            </a:pPr>
            <a:r>
              <a:rPr lang="nl-BE" sz="2400" dirty="0">
                <a:solidFill>
                  <a:srgbClr val="002060"/>
                </a:solidFill>
              </a:rPr>
              <a:t>De verdere uitbouw van de digitalisering is hierbij onontbeerlijk.</a:t>
            </a:r>
          </a:p>
          <a:p>
            <a:endParaRPr lang="nl-BE" sz="2400" dirty="0">
              <a:solidFill>
                <a:srgbClr val="002060"/>
              </a:solidFill>
            </a:endParaRPr>
          </a:p>
          <a:p>
            <a:endParaRPr lang="nl-BE" dirty="0">
              <a:solidFill>
                <a:srgbClr val="002060"/>
              </a:solidFill>
            </a:endParaRPr>
          </a:p>
          <a:p>
            <a:pPr lvl="1"/>
            <a:endParaRPr lang="nl-BE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F9CB-216D-FA4D-9AA0-3D59E63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140-8090-084C-A54B-71B61F3A247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51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ZiekenhuisGeel_2020_new">
  <a:themeElements>
    <a:clrScheme name="Ziekenhuis Gee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057"/>
      </a:accent1>
      <a:accent2>
        <a:srgbClr val="EBA900"/>
      </a:accent2>
      <a:accent3>
        <a:srgbClr val="766E63"/>
      </a:accent3>
      <a:accent4>
        <a:srgbClr val="1F1F1F"/>
      </a:accent4>
      <a:accent5>
        <a:srgbClr val="797979"/>
      </a:accent5>
      <a:accent6>
        <a:srgbClr val="A3A3A3"/>
      </a:accent6>
      <a:hlink>
        <a:srgbClr val="C6C6C6"/>
      </a:hlink>
      <a:folHlink>
        <a:srgbClr val="E1E1E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3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spcBef>
            <a:spcPts val="600"/>
          </a:spcBef>
          <a:defRPr dirty="0" err="1" smtClean="0">
            <a:solidFill>
              <a:schemeClr val="accent3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ZiekenhuisGeel_2020" id="{E99DA08B-D450-4442-9C6D-9B6DA7AA6FB6}" vid="{DC15A5A4-C53E-A642-A96D-F9FA2495CC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Presentatie_ZiekenhuisGeel</Template>
  <TotalTime>0</TotalTime>
  <Words>1535</Words>
  <Application>Microsoft Office PowerPoint</Application>
  <PresentationFormat>Breedbeeld</PresentationFormat>
  <Paragraphs>255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40" baseType="lpstr">
      <vt:lpstr>Arial</vt:lpstr>
      <vt:lpstr>Calibri</vt:lpstr>
      <vt:lpstr>Courier New</vt:lpstr>
      <vt:lpstr>latoregular</vt:lpstr>
      <vt:lpstr>System Font Regular</vt:lpstr>
      <vt:lpstr>Times New Roman</vt:lpstr>
      <vt:lpstr>Wingdings</vt:lpstr>
      <vt:lpstr>ZiekenhuisGeel_2020_new</vt:lpstr>
      <vt:lpstr>Geïntegreerde zorg:  de rol van het ziekenhuis</vt:lpstr>
      <vt:lpstr> Wie zijn we?</vt:lpstr>
      <vt:lpstr> Wie zijn we?</vt:lpstr>
      <vt:lpstr>PowerPoint-presentatie</vt:lpstr>
      <vt:lpstr>Geïntegreerde zorg: definitie</vt:lpstr>
      <vt:lpstr>Geïntegreerde zorg</vt:lpstr>
      <vt:lpstr>Geïntegreerde zorg</vt:lpstr>
      <vt:lpstr>Geïntegreerde zorg: Rol van het ziekenhuis </vt:lpstr>
      <vt:lpstr>Geïntegreerde zorg: Rol van het ziekenhuis </vt:lpstr>
      <vt:lpstr>Rechtenmatrix Cozo</vt:lpstr>
      <vt:lpstr>Geïntegreerde zorg: 3 voorbeelden</vt:lpstr>
      <vt:lpstr>     G(ezamelijke)-care  De verbinding tussen gezondheid &amp; welzijn </vt:lpstr>
      <vt:lpstr>Dienst Gelijke Kansen stad Geel 2013: ziekenhuizen zijn een belangrijke factor in armoede</vt:lpstr>
      <vt:lpstr>G-care (vanaf 2015):  Voor alle personen met gezondheidsproblemen bepaald door psychosociale problemen </vt:lpstr>
      <vt:lpstr>Rol verbindingscoach</vt:lpstr>
      <vt:lpstr>Wie heeft er recht op </vt:lpstr>
      <vt:lpstr>Voorwaarden</vt:lpstr>
      <vt:lpstr>Resultaten G-care</vt:lpstr>
      <vt:lpstr>Na 1 jaar attenderen OCMW</vt:lpstr>
      <vt:lpstr>Geïntegreerde transmurale zorg is betere zorg</vt:lpstr>
      <vt:lpstr>Verslavingszorg</vt:lpstr>
      <vt:lpstr> Verslavingszorg: intramuraal zorgpad</vt:lpstr>
      <vt:lpstr>Verslavingszorg: extramuraal zorgpad</vt:lpstr>
      <vt:lpstr>Rol ervaringsdragers</vt:lpstr>
      <vt:lpstr>Resultaten zorgpad verslaving</vt:lpstr>
      <vt:lpstr>Pregnancy -care</vt:lpstr>
      <vt:lpstr>Doelstelling</vt:lpstr>
      <vt:lpstr>Strategische doelstellingen ziekenhuis Geel</vt:lpstr>
      <vt:lpstr>Concreet</vt:lpstr>
      <vt:lpstr>Concreet</vt:lpstr>
      <vt:lpstr>Resultaten</vt:lpstr>
      <vt:lpstr>PowerPoint-presentatie</vt:lpstr>
    </vt:vector>
  </TitlesOfParts>
  <Company>Sint-Dimpna ziekenhuis Geel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Beleidsplan 2021</dc:title>
  <dc:creator>Walter Claessens</dc:creator>
  <cp:lastModifiedBy>Walter Claessens</cp:lastModifiedBy>
  <cp:revision>169</cp:revision>
  <dcterms:created xsi:type="dcterms:W3CDTF">2020-12-08T15:44:52Z</dcterms:created>
  <dcterms:modified xsi:type="dcterms:W3CDTF">2023-09-14T05:44:03Z</dcterms:modified>
</cp:coreProperties>
</file>