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</p:sldMasterIdLst>
  <p:notesMasterIdLst>
    <p:notesMasterId r:id="rId24"/>
  </p:notesMasterIdLst>
  <p:sldIdLst>
    <p:sldId id="309" r:id="rId4"/>
    <p:sldId id="414" r:id="rId5"/>
    <p:sldId id="708" r:id="rId6"/>
    <p:sldId id="706" r:id="rId7"/>
    <p:sldId id="707" r:id="rId8"/>
    <p:sldId id="323" r:id="rId9"/>
    <p:sldId id="334" r:id="rId10"/>
    <p:sldId id="337" r:id="rId11"/>
    <p:sldId id="2140754577" r:id="rId12"/>
    <p:sldId id="340" r:id="rId13"/>
    <p:sldId id="338" r:id="rId14"/>
    <p:sldId id="331" r:id="rId15"/>
    <p:sldId id="709" r:id="rId16"/>
    <p:sldId id="710" r:id="rId17"/>
    <p:sldId id="2140754568" r:id="rId18"/>
    <p:sldId id="2140754570" r:id="rId19"/>
    <p:sldId id="2140754571" r:id="rId20"/>
    <p:sldId id="2140754572" r:id="rId21"/>
    <p:sldId id="2140754576" r:id="rId22"/>
    <p:sldId id="702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259BF4-A957-48F0-803B-258EB0D373B3}" v="1" dt="2023-09-11T11:47:08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'hondt Bert" userId="5b3badad-ffba-48c6-9235-0a3ea8635eef" providerId="ADAL" clId="{A5259BF4-A957-48F0-803B-258EB0D373B3}"/>
    <pc:docChg chg="custSel modSld">
      <pc:chgData name="D'hondt Bert" userId="5b3badad-ffba-48c6-9235-0a3ea8635eef" providerId="ADAL" clId="{A5259BF4-A957-48F0-803B-258EB0D373B3}" dt="2023-09-12T13:38:31.761" v="163" actId="20577"/>
      <pc:docMkLst>
        <pc:docMk/>
      </pc:docMkLst>
      <pc:sldChg chg="modSp mod">
        <pc:chgData name="D'hondt Bert" userId="5b3badad-ffba-48c6-9235-0a3ea8635eef" providerId="ADAL" clId="{A5259BF4-A957-48F0-803B-258EB0D373B3}" dt="2023-09-12T13:38:31.761" v="163" actId="20577"/>
        <pc:sldMkLst>
          <pc:docMk/>
          <pc:sldMk cId="2156832547" sldId="309"/>
        </pc:sldMkLst>
        <pc:spChg chg="mod">
          <ac:chgData name="D'hondt Bert" userId="5b3badad-ffba-48c6-9235-0a3ea8635eef" providerId="ADAL" clId="{A5259BF4-A957-48F0-803B-258EB0D373B3}" dt="2023-09-12T13:38:31.761" v="163" actId="20577"/>
          <ac:spMkLst>
            <pc:docMk/>
            <pc:sldMk cId="2156832547" sldId="309"/>
            <ac:spMk id="2" creationId="{E421FD5B-6151-4E82-BB73-0015AD5FA036}"/>
          </ac:spMkLst>
        </pc:spChg>
        <pc:spChg chg="mod">
          <ac:chgData name="D'hondt Bert" userId="5b3badad-ffba-48c6-9235-0a3ea8635eef" providerId="ADAL" clId="{A5259BF4-A957-48F0-803B-258EB0D373B3}" dt="2023-09-12T11:50:29.639" v="81" actId="14100"/>
          <ac:spMkLst>
            <pc:docMk/>
            <pc:sldMk cId="2156832547" sldId="309"/>
            <ac:spMk id="4" creationId="{0013FF5C-5D6B-4E25-BA3F-B734129F89B0}"/>
          </ac:spMkLst>
        </pc:spChg>
      </pc:sldChg>
      <pc:sldChg chg="modSp mod">
        <pc:chgData name="D'hondt Bert" userId="5b3badad-ffba-48c6-9235-0a3ea8635eef" providerId="ADAL" clId="{A5259BF4-A957-48F0-803B-258EB0D373B3}" dt="2023-09-11T11:47:19.842" v="60" actId="20577"/>
        <pc:sldMkLst>
          <pc:docMk/>
          <pc:sldMk cId="3460154054" sldId="702"/>
        </pc:sldMkLst>
        <pc:spChg chg="mod">
          <ac:chgData name="D'hondt Bert" userId="5b3badad-ffba-48c6-9235-0a3ea8635eef" providerId="ADAL" clId="{A5259BF4-A957-48F0-803B-258EB0D373B3}" dt="2023-09-11T11:47:19.842" v="60" actId="20577"/>
          <ac:spMkLst>
            <pc:docMk/>
            <pc:sldMk cId="3460154054" sldId="702"/>
            <ac:spMk id="6" creationId="{F40E1959-79E2-4763-AC45-C49F399ECA62}"/>
          </ac:spMkLst>
        </pc:spChg>
      </pc:sldChg>
      <pc:sldChg chg="modSp mod">
        <pc:chgData name="D'hondt Bert" userId="5b3badad-ffba-48c6-9235-0a3ea8635eef" providerId="ADAL" clId="{A5259BF4-A957-48F0-803B-258EB0D373B3}" dt="2023-09-11T11:50:45.173" v="72" actId="20577"/>
        <pc:sldMkLst>
          <pc:docMk/>
          <pc:sldMk cId="909567335" sldId="709"/>
        </pc:sldMkLst>
        <pc:spChg chg="mod">
          <ac:chgData name="D'hondt Bert" userId="5b3badad-ffba-48c6-9235-0a3ea8635eef" providerId="ADAL" clId="{A5259BF4-A957-48F0-803B-258EB0D373B3}" dt="2023-09-11T11:50:45.173" v="72" actId="20577"/>
          <ac:spMkLst>
            <pc:docMk/>
            <pc:sldMk cId="909567335" sldId="709"/>
            <ac:spMk id="4" creationId="{9AC46428-83A7-4BCF-A936-512EC521D349}"/>
          </ac:spMkLst>
        </pc:spChg>
      </pc:sldChg>
      <pc:sldChg chg="modSp mod">
        <pc:chgData name="D'hondt Bert" userId="5b3badad-ffba-48c6-9235-0a3ea8635eef" providerId="ADAL" clId="{A5259BF4-A957-48F0-803B-258EB0D373B3}" dt="2023-09-11T11:49:52.853" v="65" actId="20577"/>
        <pc:sldMkLst>
          <pc:docMk/>
          <pc:sldMk cId="4262865380" sldId="2140754570"/>
        </pc:sldMkLst>
        <pc:spChg chg="mod">
          <ac:chgData name="D'hondt Bert" userId="5b3badad-ffba-48c6-9235-0a3ea8635eef" providerId="ADAL" clId="{A5259BF4-A957-48F0-803B-258EB0D373B3}" dt="2023-09-11T11:49:52.853" v="65" actId="20577"/>
          <ac:spMkLst>
            <pc:docMk/>
            <pc:sldMk cId="4262865380" sldId="2140754570"/>
            <ac:spMk id="5" creationId="{F2A4C0A1-95E3-CA78-E95A-A12CE2C8440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DA758-62ED-48B7-90DE-582B4B2F1B0A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CA405-C02D-4935-A16F-53FCB5D494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868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73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370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De kern ligt niet bij de centrumsteden (mooie spreiding, ook kleinere gemeenten, minder stedelijke buurten zijn betrokken)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27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27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06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Burgersaanzet</a:t>
            </a:r>
            <a:r>
              <a:rPr lang="nl-BE"/>
              <a:t> = Lus VZW als indiener </a:t>
            </a:r>
          </a:p>
          <a:p>
            <a:endParaRPr lang="nl-BE"/>
          </a:p>
          <a:p>
            <a:r>
              <a:rPr lang="nl-BE"/>
              <a:t>Ave </a:t>
            </a:r>
            <a:r>
              <a:rPr lang="nl-BE" err="1"/>
              <a:t>regina</a:t>
            </a:r>
            <a:r>
              <a:rPr lang="nl-BE"/>
              <a:t> -&gt; jongeren en volwassenen met een (mentale) beperking </a:t>
            </a:r>
          </a:p>
          <a:p>
            <a:endParaRPr lang="nl-BE"/>
          </a:p>
          <a:p>
            <a:r>
              <a:rPr lang="nl-NL" b="1" i="0">
                <a:solidFill>
                  <a:srgbClr val="767676"/>
                </a:solidFill>
                <a:effectLst/>
                <a:latin typeface="Roboto" panose="02000000000000000000" pitchFamily="2" charset="0"/>
              </a:rPr>
              <a:t>Stappen vzw begeleidingstehuis</a:t>
            </a:r>
            <a:r>
              <a:rPr lang="nl-NL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 in de bijzondere jeugdzorg</a:t>
            </a:r>
          </a:p>
          <a:p>
            <a:endParaRPr lang="nl-NL" b="0" i="0">
              <a:solidFill>
                <a:srgbClr val="666666"/>
              </a:solidFill>
              <a:effectLst/>
              <a:latin typeface="Roboto" panose="02000000000000000000" pitchFamily="2" charset="0"/>
            </a:endParaRPr>
          </a:p>
          <a:p>
            <a:r>
              <a:rPr lang="nl-NL" b="0" i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Licht en liefde heem - </a:t>
            </a:r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tehuis niet-werkenden en dagcentrum voor mensen met een visuele handicap en bijkomende beperkingen.</a:t>
            </a:r>
          </a:p>
          <a:p>
            <a:endParaRPr lang="nl-NL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Mariënstede</a:t>
            </a:r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vzw – personen met een beperking </a:t>
            </a:r>
          </a:p>
          <a:p>
            <a:endParaRPr lang="nl-NL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Mobilant</a:t>
            </a:r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vzw – voorziening personen met een beperking </a:t>
            </a:r>
          </a:p>
          <a:p>
            <a:endParaRPr lang="nl-NL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Oostrem</a:t>
            </a:r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vzw – voorziening voor personen met een beperking </a:t>
            </a:r>
          </a:p>
          <a:p>
            <a:endParaRPr lang="nl-NL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Vereniging voor solidariteit vzw – maatschappelijke dienstverlening </a:t>
            </a:r>
          </a:p>
          <a:p>
            <a:endParaRPr lang="nl-NL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Vesta vzw – personen met een beperking </a:t>
            </a:r>
          </a:p>
          <a:p>
            <a:endParaRPr lang="nl-NL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Vzw </a:t>
            </a:r>
            <a:r>
              <a:rPr lang="nl-NL" b="0" i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ubuntu</a:t>
            </a:r>
            <a:r>
              <a:rPr lang="nl-NL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– personen met een beperking </a:t>
            </a: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27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27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0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27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27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18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7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836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69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827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A0D9C-0CD0-4097-81EC-9B83965EC080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5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FF916-2722-4954-ADD0-18B66E84B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11BEF5-C47F-8270-95C5-C29DC131C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4C82A4-E8C6-3267-3F80-587D26E0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FA0B11-90F7-DCCA-8BB1-DE2E11C7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61B777-9C88-226E-1C93-1FD4AEB9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34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4DE9E-39A6-86C5-9D65-C61AFBA9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DD4BBE-CAAE-7ED3-8776-B4FFAEAB4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A81DD6-ECF3-5AF2-0CE3-DA23387E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FA899C-D6AF-7E9E-A0F8-24C8D080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D6554-F2C9-9940-8DC6-532AEFE4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3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77145C7-A83F-DA04-BCA0-D9465B62A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BA41F1-5B3F-FB94-1EC6-7B0EEA539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F3AE47-FFE4-6BFC-898D-51D195510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DA3F78-5C02-7BBC-5C4E-E1B3021E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15F5B4-8C87-1DB4-2483-6CE7CCC3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9731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persoon, park&#10;&#10;Automatisch gegenereerde beschrijving">
            <a:extLst>
              <a:ext uri="{FF2B5EF4-FFF2-40B4-BE49-F238E27FC236}">
                <a16:creationId xmlns:a16="http://schemas.microsoft.com/office/drawing/2014/main" id="{F260DA0D-4673-4408-8099-E27D515B2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95656"/>
            <a:ext cx="11631168" cy="6266688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E545FB3-7B14-4F90-B642-2EF699396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C58A866-A540-4A52-BAF8-B0693F034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03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ondertitel zw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16000"/>
            <a:ext cx="9888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40000"/>
            <a:ext cx="9888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428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233FB0-DB1C-4E84-A293-7F2170E06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8409B6D-6F60-4B4F-8E47-7D540FB38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88" y="1080654"/>
            <a:ext cx="10569312" cy="8993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A14BFA8-48AE-4A67-98B8-56778054D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2115126"/>
            <a:ext cx="10569312" cy="3536873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975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 wit+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383999" y="0"/>
            <a:ext cx="11808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8000" y="2023200"/>
            <a:ext cx="6073200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28000" y="4154400"/>
            <a:ext cx="9888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70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233FB0-DB1C-4E84-A293-7F2170E06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227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79747" y="297001"/>
            <a:ext cx="11508928" cy="6265475"/>
            <a:chOff x="288000" y="288000"/>
            <a:chExt cx="8553506" cy="6265475"/>
          </a:xfrm>
          <a:solidFill>
            <a:srgbClr val="EB595F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+mn-lt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+mn-lt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28826" y="2520002"/>
            <a:ext cx="8022736" cy="1528124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026380" y="4174702"/>
            <a:ext cx="8041545" cy="101929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5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8DAF1E00-B493-4AA5-AC61-E93D84773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99FA3F6-B5E9-49BB-8E89-2910D3AE49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0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ACC6401-E5EE-4808-B334-F15A1E766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C9FA522-79CE-44C5-A5EE-B339FF036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A7896A3-BF97-45CB-90E7-9AFFC396EFF7}"/>
              </a:ext>
            </a:extLst>
          </p:cNvPr>
          <p:cNvSpPr/>
          <p:nvPr userDrawn="1"/>
        </p:nvSpPr>
        <p:spPr>
          <a:xfrm>
            <a:off x="4671276" y="294049"/>
            <a:ext cx="7240976" cy="6264000"/>
          </a:xfrm>
          <a:prstGeom prst="rect">
            <a:avLst/>
          </a:prstGeom>
          <a:pattFill prst="wdUpDiag">
            <a:fgClr>
              <a:srgbClr val="EB595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ACC6401-E5EE-4808-B334-F15A1E766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C9FA522-79CE-44C5-A5EE-B339FF036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7EFEF-6FC5-4E46-4476-E1A7775A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AF7CDB-4FC0-87CA-219A-6C58DED4D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48531F-7A4C-15B4-B907-332D9ACA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91685F-A6AB-681C-2990-D5B65196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8C2963-6E47-4DEC-0FB4-73B6D00C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060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persoon, park&#10;&#10;Automatisch gegenereerde beschrijving">
            <a:extLst>
              <a:ext uri="{FF2B5EF4-FFF2-40B4-BE49-F238E27FC236}">
                <a16:creationId xmlns:a16="http://schemas.microsoft.com/office/drawing/2014/main" id="{F260DA0D-4673-4408-8099-E27D515B2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95656"/>
            <a:ext cx="11631168" cy="6266688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E545FB3-7B14-4F90-B642-2EF699396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C58A866-A540-4A52-BAF8-B0693F034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95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9EAC8BD1-240A-4876-89A3-B702B59C2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95656"/>
            <a:ext cx="11631168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611247D-A4E9-4E5D-A1D9-C0BB84580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F12B58-6C5E-4560-A454-0E0B67CC83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7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&#10;&#10;Automatisch gegenereerde beschrijving">
            <a:extLst>
              <a:ext uri="{FF2B5EF4-FFF2-40B4-BE49-F238E27FC236}">
                <a16:creationId xmlns:a16="http://schemas.microsoft.com/office/drawing/2014/main" id="{2D5CDA88-4DE4-485A-978C-471116D890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95656"/>
            <a:ext cx="11631168" cy="6266688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611247D-A4E9-4E5D-A1D9-C0BB84580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C58BF63-D13C-48F4-BB4C-B3D0AEE3A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3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ouder&#10;&#10;Automatisch gegenereerde beschrijving">
            <a:extLst>
              <a:ext uri="{FF2B5EF4-FFF2-40B4-BE49-F238E27FC236}">
                <a16:creationId xmlns:a16="http://schemas.microsoft.com/office/drawing/2014/main" id="{D13205A2-D1A9-4581-9B61-DB9EC1749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295656"/>
            <a:ext cx="11631168" cy="6266688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279746" y="297001"/>
            <a:ext cx="8170057" cy="6265475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50" y="2556000"/>
            <a:ext cx="5331897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30853" y="4650972"/>
            <a:ext cx="5331897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672001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611247D-A4E9-4E5D-A1D9-C0BB845805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57E9D87-0E5F-4D59-9B0C-460C055FC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40332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884219" y="304525"/>
            <a:ext cx="9972316" cy="6265475"/>
            <a:chOff x="1476000" y="288000"/>
            <a:chExt cx="7379999" cy="6265475"/>
          </a:xfrm>
          <a:solidFill>
            <a:srgbClr val="EB595F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+mn-lt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>
                <a:latin typeface="+mn-lt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9430" y="2104574"/>
            <a:ext cx="6364319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95804" y="4631622"/>
            <a:ext cx="6364319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4848029" y="6044105"/>
            <a:ext cx="636432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4"/>
            <a:endParaRPr lang="nl-BE"/>
          </a:p>
        </p:txBody>
      </p:sp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551B45B3-10AF-4F7C-8DB6-C88C5A8AC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5" y="303050"/>
            <a:ext cx="2089371" cy="68500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9AE5E53-1CE7-4745-BA06-BA5EA85748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0" t="10418" r="17331" b="9068"/>
          <a:stretch/>
        </p:blipFill>
        <p:spPr>
          <a:xfrm>
            <a:off x="10618764" y="387927"/>
            <a:ext cx="1083731" cy="8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99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17347" y="756846"/>
            <a:ext cx="4866829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543050" y="2987448"/>
            <a:ext cx="438318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4" name="Afbeelding 1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B779B0B-0489-4A01-8610-21E9BACC2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D3EB53-C6DB-4A9D-8E1D-C87142F17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5938" r="17332" b="11258"/>
          <a:stretch/>
        </p:blipFill>
        <p:spPr>
          <a:xfrm>
            <a:off x="591127" y="193964"/>
            <a:ext cx="1080655" cy="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83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4212B49-3C63-4A29-8649-3A6466161F02}"/>
              </a:ext>
            </a:extLst>
          </p:cNvPr>
          <p:cNvSpPr/>
          <p:nvPr userDrawn="1"/>
        </p:nvSpPr>
        <p:spPr>
          <a:xfrm>
            <a:off x="-1" y="0"/>
            <a:ext cx="12192001" cy="6856386"/>
          </a:xfrm>
          <a:prstGeom prst="rect">
            <a:avLst/>
          </a:prstGeom>
          <a:pattFill prst="wdUpDiag">
            <a:fgClr>
              <a:srgbClr val="EB595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17347" y="756846"/>
            <a:ext cx="4866829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543050" y="2987448"/>
            <a:ext cx="438318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4" name="Afbeelding 13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9B779B0B-0489-4A01-8610-21E9BACC26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D3EB53-C6DB-4A9D-8E1D-C87142F17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5938" r="17332" b="11258"/>
          <a:stretch/>
        </p:blipFill>
        <p:spPr>
          <a:xfrm>
            <a:off x="591127" y="193964"/>
            <a:ext cx="1080655" cy="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6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, boom, persoon, park&#10;&#10;Automatisch gegenereerde beschrijving">
            <a:extLst>
              <a:ext uri="{FF2B5EF4-FFF2-40B4-BE49-F238E27FC236}">
                <a16:creationId xmlns:a16="http://schemas.microsoft.com/office/drawing/2014/main" id="{1307E960-BC42-4286-851A-553360489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17347" y="756846"/>
            <a:ext cx="4866829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543050" y="2987448"/>
            <a:ext cx="438318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883174A-BA22-4E68-B7B7-042DD658F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1330CD-F653-4809-9E4F-604A5FB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5938" r="17332" b="11258"/>
          <a:stretch/>
        </p:blipFill>
        <p:spPr>
          <a:xfrm>
            <a:off x="591127" y="193964"/>
            <a:ext cx="1080655" cy="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26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&#10;&#10;Automatisch gegenereerde beschrijving">
            <a:extLst>
              <a:ext uri="{FF2B5EF4-FFF2-40B4-BE49-F238E27FC236}">
                <a16:creationId xmlns:a16="http://schemas.microsoft.com/office/drawing/2014/main" id="{FF937756-C4FA-413F-9ABD-025E3B5FA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17347" y="756846"/>
            <a:ext cx="4866829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543050" y="2987448"/>
            <a:ext cx="438318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883174A-BA22-4E68-B7B7-042DD658F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1330CD-F653-4809-9E4F-604A5FB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5938" r="17332" b="11258"/>
          <a:stretch/>
        </p:blipFill>
        <p:spPr>
          <a:xfrm>
            <a:off x="591127" y="193964"/>
            <a:ext cx="1080655" cy="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6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persoon&#10;&#10;Automatisch gegenereerde beschrijving">
            <a:extLst>
              <a:ext uri="{FF2B5EF4-FFF2-40B4-BE49-F238E27FC236}">
                <a16:creationId xmlns:a16="http://schemas.microsoft.com/office/drawing/2014/main" id="{052AF127-B795-439D-9D6F-6F63975D25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17347" y="756846"/>
            <a:ext cx="4866829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543050" y="2987448"/>
            <a:ext cx="438318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883174A-BA22-4E68-B7B7-042DD658F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1330CD-F653-4809-9E4F-604A5FB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5938" r="17332" b="11258"/>
          <a:stretch/>
        </p:blipFill>
        <p:spPr>
          <a:xfrm>
            <a:off x="591127" y="193964"/>
            <a:ext cx="1080655" cy="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87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3F70B-4804-9B65-CBDC-43C4A750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393F62-860C-86A6-7301-55330E2F2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EF4D15-D45C-1D6F-99FC-A66546A9D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75EE45-EA02-C7E5-27DF-E00671D3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0C0C78-9AB0-5038-9106-3696C436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5603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ouder&#10;&#10;Automatisch gegenereerde beschrijving">
            <a:extLst>
              <a:ext uri="{FF2B5EF4-FFF2-40B4-BE49-F238E27FC236}">
                <a16:creationId xmlns:a16="http://schemas.microsoft.com/office/drawing/2014/main" id="{AD28F6B1-817A-4D83-929E-7B718D241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ep 10"/>
          <p:cNvGrpSpPr/>
          <p:nvPr userDrawn="1"/>
        </p:nvGrpSpPr>
        <p:grpSpPr>
          <a:xfrm>
            <a:off x="-1" y="0"/>
            <a:ext cx="8304000" cy="6858000"/>
            <a:chOff x="288001" y="288000"/>
            <a:chExt cx="6033505" cy="6265475"/>
          </a:xfrm>
          <a:solidFill>
            <a:srgbClr val="EB595F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rgbClr val="EB595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17347" y="756846"/>
            <a:ext cx="4866829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543050" y="2987448"/>
            <a:ext cx="4383187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2883174A-BA22-4E68-B7B7-042DD658F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81330CD-F653-4809-9E4F-604A5FBC1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15938" r="17332" b="11258"/>
          <a:stretch/>
        </p:blipFill>
        <p:spPr>
          <a:xfrm>
            <a:off x="591127" y="193964"/>
            <a:ext cx="1080655" cy="7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3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CC43F-28D3-DE71-9421-1B60F06F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7AC7B3-32E8-4729-18DC-D72823622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46F6F1-1816-339C-C222-BA2178AA1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24BF5C9-B117-A129-EC2B-691D0EE9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24657D-EB62-FE52-EF14-C1D7CE90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669906-92AA-4D82-B517-0CE18B41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001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E924F-601A-9635-4D00-A892B5D4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677941-A561-19DD-3AC4-D9116859F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A16ABA-0560-14FF-1910-F44D4517F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832219-D6DC-20C8-FC64-6B87C8689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FD2676A-6993-1492-8DC8-7AC9D75B3D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B04D0D2-3BD0-2351-9E80-9361BE811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C40D8A-03B7-45B1-F1FB-B50DD3A1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835D20C-6B69-593C-FF3F-100B4F43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939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2E852-E91B-3B00-2B70-CEC85A257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D02B1F7-7CA0-4DE3-0AC9-69BDF9ABB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B647CC-0D8C-6C24-90BB-94E05ADE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250C4C-FB9F-6BA8-FFF9-1F6F35BD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273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B6B3BD1-C98F-3608-29E6-671ABDC8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2B6DFA5-BA32-1112-49B9-ECAE09C7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F28E0F-F9F3-B967-259F-56872BD1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21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3F985-1452-8F32-7DD5-E89C76F7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EDAB73-1DB5-E6CB-1EEC-2A8AE9065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7CA192-1EC8-E2F4-78C9-03ADB282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7A2C3C5-A94D-FB39-B62F-14B2ED23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F3C0B7-72C0-ED0E-C35E-0BFF37C1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FB5EEB-BEEC-D52E-4EC8-E16DB962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9235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62358-71E4-8A47-B57D-A015585FB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BA7344C-6886-4CA7-1DB6-42581A733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0255BA-0C1A-1946-3A50-CE50A5648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D673896-226D-8B4F-4E2D-5D4F98C61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931507-BA2F-FC61-9E52-317CBC8A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13FED30-36E2-42F7-292E-3B07C38FC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782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11" Type="http://schemas.openxmlformats.org/officeDocument/2006/relationships/image" Target="../media/image8.png"/><Relationship Id="rId5" Type="http://schemas.openxmlformats.org/officeDocument/2006/relationships/theme" Target="../theme/them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4598480-291B-79FB-4AF4-5BEC4BB64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63E04A-2978-E5B6-4E49-EA3CE041A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607EDE-844E-BB93-704F-260634039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41F3A-A31E-481C-9E3F-18C84A414E0B}" type="datetimeFigureOut">
              <a:rPr lang="nl-BE" smtClean="0"/>
              <a:t>11/09/2023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1AA69F-C218-DC48-A923-342316DED4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12EB98-AF1C-1B15-A3B0-A1A82DE11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B9604-1F23-4BE6-8DE8-8E01F273666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76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85088" y="1043708"/>
            <a:ext cx="10569312" cy="8282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85088" y="1980001"/>
            <a:ext cx="10569312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24524" y="63360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nl-BE"/>
          </a:p>
        </p:txBody>
      </p:sp>
      <p:sp>
        <p:nvSpPr>
          <p:cNvPr id="7" name="Rechthoek 6"/>
          <p:cNvSpPr/>
          <p:nvPr userDrawn="1"/>
        </p:nvSpPr>
        <p:spPr>
          <a:xfrm>
            <a:off x="1" y="0"/>
            <a:ext cx="384000" cy="6858000"/>
          </a:xfrm>
          <a:prstGeom prst="rect">
            <a:avLst/>
          </a:prstGeom>
          <a:solidFill>
            <a:srgbClr val="EB595F"/>
          </a:solidFill>
          <a:ln>
            <a:solidFill>
              <a:srgbClr val="EB59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3" name="Tijdelijke aanduiding voor dianummer 6">
            <a:extLst>
              <a:ext uri="{FF2B5EF4-FFF2-40B4-BE49-F238E27FC236}">
                <a16:creationId xmlns:a16="http://schemas.microsoft.com/office/drawing/2014/main" id="{E7F3D085-D90D-485D-855D-6C8EC7C8A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8922" y="6336000"/>
            <a:ext cx="2685478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11" name="Afbeelding 1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58D10717-78FF-4437-9D08-AE9D81B242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881" y="294052"/>
            <a:ext cx="2089371" cy="685004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77459F-B93F-4606-A8EB-E82CC265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9949" r="16490" b="11682"/>
          <a:stretch/>
        </p:blipFill>
        <p:spPr>
          <a:xfrm>
            <a:off x="555178" y="133924"/>
            <a:ext cx="1136073" cy="9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1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200" b="1" kern="12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9"/>
        </a:buBlip>
        <a:defRPr sz="2200" kern="1200" spc="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1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727999" y="756000"/>
            <a:ext cx="9926399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067833" y="6339600"/>
            <a:ext cx="12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11/09/2023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324524" y="6339600"/>
            <a:ext cx="25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28000" y="1915200"/>
            <a:ext cx="99264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  <p:sp>
        <p:nvSpPr>
          <p:cNvPr id="12" name="Tijdelijke aanduiding voor dianummer 6">
            <a:extLst>
              <a:ext uri="{FF2B5EF4-FFF2-40B4-BE49-F238E27FC236}">
                <a16:creationId xmlns:a16="http://schemas.microsoft.com/office/drawing/2014/main" id="{ACC953A9-BE0B-4394-A00F-15232AFAC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8922" y="6336000"/>
            <a:ext cx="2685478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FlandersArtSans-Regular" panose="00000500000000000000" pitchFamily="2" charset="0"/>
              </a:defRPr>
            </a:lvl1pPr>
          </a:lstStyle>
          <a:p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563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6"/>
        </a:buBlip>
        <a:tabLst/>
        <a:defRPr sz="2200" b="1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7"/>
        </a:buBlip>
        <a:tabLst/>
        <a:defRPr sz="2200" kern="1200" spc="0" baseline="0">
          <a:solidFill>
            <a:srgbClr val="9B9B9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8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9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6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rgzamebuurten.b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iRkc2PUZsE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zorgenvoormorgen.be/zorgzamebuurten/mantelzo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orgenvoormorgen.be/zorgzamebuurten/uitdemurenvaneenwoonzorgcentrumbreken%3Aeerstelijnspsychologeninzorgzamebuurten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zorgenvoormorgen.be/zorgzamebuurten/welkeinzichtenhebbendezorgzamebuurtenalopgedaan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zorgenvoormorgen.be/zorgzamebuurten/intersectoraalsamenwerken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hyperlink" Target="https://verso-net.be/over-verso/nieuws/nieuws-detail/2023/06/26/We-willen-het-zorglandschap-drastisch-verandere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bert.dhondt@vlaanderen.b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1FD5B-6151-4E82-BB73-0015AD5FA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263" y="2148725"/>
            <a:ext cx="5557702" cy="1943998"/>
          </a:xfrm>
        </p:spPr>
        <p:txBody>
          <a:bodyPr/>
          <a:lstStyle/>
          <a:p>
            <a:r>
              <a:rPr lang="nl-BE" dirty="0"/>
              <a:t>Zorgzame Buurten</a:t>
            </a:r>
            <a:r>
              <a:rPr lang="nl-BE"/>
              <a:t>: </a:t>
            </a:r>
            <a:r>
              <a:rPr lang="nl-BE" sz="2800" dirty="0"/>
              <a:t>E</a:t>
            </a:r>
            <a:r>
              <a:rPr lang="nl-BE" sz="2800"/>
              <a:t>en </a:t>
            </a:r>
            <a:r>
              <a:rPr lang="nl-BE" sz="2800" dirty="0"/>
              <a:t>bottom-up model voor geïntegreerde zorg en welzijn?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E692EE-6697-495D-BD44-D9C146F4C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263" y="4632118"/>
            <a:ext cx="5331897" cy="1224000"/>
          </a:xfrm>
        </p:spPr>
        <p:txBody>
          <a:bodyPr/>
          <a:lstStyle/>
          <a:p>
            <a:r>
              <a:rPr lang="nl-BE" dirty="0"/>
              <a:t>14 september 2023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13FF5C-5D6B-4E25-BA3F-B734129F89B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72862" y="6062959"/>
            <a:ext cx="7625919" cy="352800"/>
          </a:xfrm>
        </p:spPr>
        <p:txBody>
          <a:bodyPr/>
          <a:lstStyle/>
          <a:p>
            <a:r>
              <a:rPr lang="nl-BE" dirty="0"/>
              <a:t>Bert D’hondt, raadgever Zorgzame Buurten, kabinet Vlaams minister Hilde Crevits</a:t>
            </a:r>
          </a:p>
        </p:txBody>
      </p:sp>
    </p:spTree>
    <p:extLst>
      <p:ext uri="{BB962C8B-B14F-4D97-AF65-F5344CB8AC3E}">
        <p14:creationId xmlns:p14="http://schemas.microsoft.com/office/powerpoint/2010/main" val="2156832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61AF84-D27F-451E-B817-E987D7D89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2C7958-B81E-4C54-B768-666A9919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Trekkers/indieners lopende projecten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117A3E-03E8-4431-B7FE-7ABEEFE3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37" y="19800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7A3E5009-1BF2-4D74-BAEC-ACBEE10157CC}"/>
              </a:ext>
            </a:extLst>
          </p:cNvPr>
          <p:cNvGraphicFramePr>
            <a:graphicFrameLocks noGrp="1"/>
          </p:cNvGraphicFramePr>
          <p:nvPr/>
        </p:nvGraphicFramePr>
        <p:xfrm>
          <a:off x="1084937" y="1680600"/>
          <a:ext cx="8232902" cy="465540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EB595F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B595F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B595F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5679663">
                  <a:extLst>
                    <a:ext uri="{9D8B030D-6E8A-4147-A177-3AD203B41FA5}">
                      <a16:colId xmlns:a16="http://schemas.microsoft.com/office/drawing/2014/main" val="1537595283"/>
                    </a:ext>
                  </a:extLst>
                </a:gridCol>
                <a:gridCol w="2553239">
                  <a:extLst>
                    <a:ext uri="{9D8B030D-6E8A-4147-A177-3AD203B41FA5}">
                      <a16:colId xmlns:a16="http://schemas.microsoft.com/office/drawing/2014/main" val="1196765352"/>
                    </a:ext>
                  </a:extLst>
                </a:gridCol>
              </a:tblGrid>
              <a:tr h="35632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>
                          <a:solidFill>
                            <a:srgbClr val="FFFFFF"/>
                          </a:solidFill>
                          <a:effectLst/>
                        </a:rPr>
                        <a:t>Indieners​: Andere welzijns- of zorgorganisaties </a:t>
                      </a:r>
                      <a:endParaRPr lang="nl-BE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69641"/>
                  </a:ext>
                </a:extLst>
              </a:tr>
              <a:tr h="376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Voorziening voor personen met een beperking 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2922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Voorziening bijzondere jeugdzorg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91198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</a:rPr>
                        <a:t>Thuiszorg/gezinszorg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962478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</a:rPr>
                        <a:t>Wijkgezondheidscentra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929881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Maatschappelijke dienstverlening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38515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Mutualiteit 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236033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CAW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040352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Mantelzorgvereniging 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420207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Organisatie die burgers ondersteunt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973842"/>
                  </a:ext>
                </a:extLst>
              </a:tr>
              <a:tr h="356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Samenlevingsopbouw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4867926"/>
                  </a:ext>
                </a:extLst>
              </a:tr>
              <a:tr h="356322">
                <a:tc>
                  <a:txBody>
                    <a:bodyPr/>
                    <a:lstStyle/>
                    <a:p>
                      <a:pPr marL="0" lvl="0" algn="l" defTabSz="914400" rtl="0" eaLnBrk="1" fontAlgn="base" latinLnBrk="0" hangingPunct="1"/>
                      <a:r>
                        <a:rPr lang="nl-BE" sz="2000" b="1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TOTAAL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ase" latinLnBrk="0" hangingPunct="1"/>
                      <a:r>
                        <a:rPr lang="nl-BE" sz="2000" b="1" i="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2494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78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61AF84-D27F-451E-B817-E987D7D89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2C7958-B81E-4C54-B768-666A9919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Netwerken lopende projecten</a:t>
            </a:r>
            <a:br>
              <a:rPr lang="nl-BE"/>
            </a:br>
            <a:endParaRPr lang="nl-BE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117A3E-03E8-4431-B7FE-7ABEEFE3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37" y="19800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CB302F5E-ECFA-A7B3-84B4-41A02FA61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1980001"/>
            <a:ext cx="10569312" cy="3536873"/>
          </a:xfrm>
        </p:spPr>
        <p:txBody>
          <a:bodyPr/>
          <a:lstStyle/>
          <a:p>
            <a:r>
              <a:rPr lang="nl-BE"/>
              <a:t>Wie co-creëert, beslist mee?</a:t>
            </a:r>
          </a:p>
          <a:p>
            <a:pPr lvl="1"/>
            <a:r>
              <a:rPr lang="nl-BE"/>
              <a:t>Lokale besturen zijn overal een verplichte betrokken partner</a:t>
            </a:r>
          </a:p>
          <a:p>
            <a:pPr lvl="1"/>
            <a:r>
              <a:rPr lang="nl-BE"/>
              <a:t>Bij meer dan 50% van de buurten betrokken: ELZ, thuiszorg en gezinszorg, socio-culturele verenigingen</a:t>
            </a:r>
          </a:p>
          <a:p>
            <a:pPr lvl="1"/>
            <a:r>
              <a:rPr lang="nl-BE"/>
              <a:t>Bij meer dan 25% van de buurten betrokken: scholen (en brede schoolwerking), huisartsen, lokale adviesraden, </a:t>
            </a:r>
            <a:r>
              <a:rPr lang="nl-BE" err="1"/>
              <a:t>LOGO’s</a:t>
            </a:r>
            <a:r>
              <a:rPr lang="nl-BE"/>
              <a:t>, mutualiteiten, </a:t>
            </a:r>
            <a:r>
              <a:rPr lang="nl-BE" err="1"/>
              <a:t>LDC’s</a:t>
            </a:r>
            <a:endParaRPr lang="nl-BE"/>
          </a:p>
          <a:p>
            <a:pPr lvl="1"/>
            <a:r>
              <a:rPr lang="nl-BE"/>
              <a:t>Betrokken bij 10% à 25% van de buurten: </a:t>
            </a:r>
            <a:r>
              <a:rPr lang="nl-BE" err="1"/>
              <a:t>WZC’s</a:t>
            </a:r>
            <a:r>
              <a:rPr lang="nl-BE"/>
              <a:t>, Huis </a:t>
            </a:r>
            <a:r>
              <a:rPr lang="nl-BE" err="1"/>
              <a:t>vh</a:t>
            </a:r>
            <a:r>
              <a:rPr lang="nl-BE"/>
              <a:t> Kind, samenlevingsopbouw, mantelzorgverenigingen, lokale handelaars, </a:t>
            </a:r>
            <a:r>
              <a:rPr lang="nl-BE" err="1"/>
              <a:t>CAW’s</a:t>
            </a:r>
            <a:r>
              <a:rPr lang="nl-BE"/>
              <a:t>, wijkpolitie, </a:t>
            </a:r>
            <a:r>
              <a:rPr lang="nl-BE" err="1"/>
              <a:t>soc</a:t>
            </a:r>
            <a:r>
              <a:rPr lang="nl-BE"/>
              <a:t> huisvesting, GGZ, apothekers, voorzieningen voor personen met een beperking</a:t>
            </a:r>
          </a:p>
          <a:p>
            <a:pPr lvl="1"/>
            <a:r>
              <a:rPr lang="nl-BE"/>
              <a:t>Betrokken bij 5% à 10% van de netwerken:  jeugdzorg, jeugdopbouwwerk, kinesisten, wijkgezondheidscentra</a:t>
            </a:r>
          </a:p>
        </p:txBody>
      </p:sp>
    </p:spTree>
    <p:extLst>
      <p:ext uri="{BB962C8B-B14F-4D97-AF65-F5344CB8AC3E}">
        <p14:creationId xmlns:p14="http://schemas.microsoft.com/office/powerpoint/2010/main" val="304429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409617-521E-44BC-99A8-BB740A33A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575038-0F85-4FE9-9075-2401AFE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Beleid Zorgzame Buurten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C46428-83A7-4BCF-A936-512EC521D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1877363"/>
            <a:ext cx="10569312" cy="4355999"/>
          </a:xfrm>
        </p:spPr>
        <p:txBody>
          <a:bodyPr/>
          <a:lstStyle/>
          <a:p>
            <a:r>
              <a:rPr lang="nl-BE" dirty="0"/>
              <a:t>Projecten:</a:t>
            </a:r>
          </a:p>
          <a:p>
            <a:pPr lvl="1"/>
            <a:r>
              <a:rPr lang="nl-BE" dirty="0"/>
              <a:t>1 maart 2022 </a:t>
            </a:r>
            <a:r>
              <a:rPr lang="nl-BE" dirty="0">
                <a:sym typeface="Wingdings" panose="05000000000000000000" pitchFamily="2" charset="2"/>
              </a:rPr>
              <a:t> 29 februari 2024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Mijlpalen: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Voor 1 oktober: buurtanalyse en veranderingstheorie (welke impact wil je bereiken?)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Voor 1 juni 2023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bijgewerkte veranderingstheorie (+ hoe wil je evalueren)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# inhoudelijke vragen (wat loopt er goed/fout + reden? Aansturing? Verduurzaming? Advies + energie? Wat kan DWVG beter doen?)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Financiële verantwoording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Concreet: meer dan 600 documenten</a:t>
            </a:r>
          </a:p>
          <a:p>
            <a:pPr lvl="4"/>
            <a:r>
              <a:rPr lang="nl-BE" dirty="0">
                <a:sym typeface="Wingdings" panose="05000000000000000000" pitchFamily="2" charset="2"/>
              </a:rPr>
              <a:t>Mobiliteit, nood aan ontmoetingsruimte binnen en buiten, probleem lintbebouwing, …</a:t>
            </a:r>
          </a:p>
          <a:p>
            <a:pPr lvl="4"/>
            <a:r>
              <a:rPr lang="nl-BE" dirty="0">
                <a:sym typeface="Wingdings" panose="05000000000000000000" pitchFamily="2" charset="2"/>
              </a:rPr>
              <a:t>Vanuit voorzieningen: wisselwerking met de buurt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Voor 1 juni 2024</a:t>
            </a:r>
          </a:p>
          <a:p>
            <a:pPr lvl="3"/>
            <a:r>
              <a:rPr lang="nl-BE" dirty="0">
                <a:sym typeface="Wingdings" panose="05000000000000000000" pitchFamily="2" charset="2"/>
              </a:rPr>
              <a:t>eindverantwoording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3813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409617-521E-44BC-99A8-BB740A33A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575038-0F85-4FE9-9075-2401AFE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Beleid Zorgzame Buurten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C46428-83A7-4BCF-A936-512EC521D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1980001"/>
            <a:ext cx="10569312" cy="4234187"/>
          </a:xfrm>
        </p:spPr>
        <p:txBody>
          <a:bodyPr/>
          <a:lstStyle/>
          <a:p>
            <a:r>
              <a:rPr lang="nl-BE" dirty="0"/>
              <a:t>Ondersteuning door consortium gecoördineerd door Koning Boudewijnstichting</a:t>
            </a:r>
            <a:endParaRPr lang="nl-BE" dirty="0">
              <a:sym typeface="Wingdings" panose="05000000000000000000" pitchFamily="2" charset="2"/>
            </a:endParaRPr>
          </a:p>
          <a:p>
            <a:pPr lvl="1"/>
            <a:r>
              <a:rPr lang="nl-BE" dirty="0"/>
              <a:t>Consortium van hogescholen, universiteiten, middenveldorganisaties</a:t>
            </a:r>
          </a:p>
          <a:p>
            <a:pPr lvl="1"/>
            <a:r>
              <a:rPr lang="nl-BE" dirty="0"/>
              <a:t>Doelstelling: sterk fundament </a:t>
            </a:r>
            <a:r>
              <a:rPr lang="nl-BE" dirty="0">
                <a:sym typeface="Wingdings" panose="05000000000000000000" pitchFamily="2" charset="2"/>
              </a:rPr>
              <a:t> duurzame zorgzame buurten na twee jaar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Hoe? Vormingen + coaching (10 </a:t>
            </a:r>
            <a:r>
              <a:rPr lang="nl-BE" dirty="0" err="1">
                <a:sym typeface="Wingdings" panose="05000000000000000000" pitchFamily="2" charset="2"/>
              </a:rPr>
              <a:t>coachingsdagen</a:t>
            </a:r>
            <a:r>
              <a:rPr lang="nl-BE" dirty="0">
                <a:sym typeface="Wingdings" panose="05000000000000000000" pitchFamily="2" charset="2"/>
              </a:rPr>
              <a:t>/jaar/project)</a:t>
            </a:r>
          </a:p>
          <a:p>
            <a:r>
              <a:rPr lang="nl-BE" dirty="0"/>
              <a:t>Flankerend onderzoek Steunpunt WVG</a:t>
            </a:r>
          </a:p>
          <a:p>
            <a:pPr lvl="1"/>
            <a:r>
              <a:rPr lang="nl-BE" dirty="0" err="1"/>
              <a:t>Toolbox</a:t>
            </a:r>
            <a:r>
              <a:rPr lang="nl-BE" dirty="0"/>
              <a:t> van werkende methodieken waarmee starters aan de slag kunnen</a:t>
            </a:r>
          </a:p>
          <a:p>
            <a:pPr lvl="1"/>
            <a:r>
              <a:rPr lang="nl-BE" dirty="0"/>
              <a:t>Beleidsaanbevelingen aan Vlaamse overheid + aan lokale besturen</a:t>
            </a:r>
          </a:p>
          <a:p>
            <a:r>
              <a:rPr lang="nl-BE" dirty="0"/>
              <a:t>Opschaling aantal zorgzame buurten</a:t>
            </a:r>
          </a:p>
          <a:p>
            <a:pPr lvl="1"/>
            <a:r>
              <a:rPr lang="nl-BE" dirty="0"/>
              <a:t>Door creëren en verspreiden van informatie en inspiratie</a:t>
            </a:r>
          </a:p>
          <a:p>
            <a:pPr lvl="1"/>
            <a:r>
              <a:rPr lang="nl-BE" dirty="0"/>
              <a:t>Wie? DWVG samen met agentschappen en stakeholders</a:t>
            </a:r>
          </a:p>
          <a:p>
            <a:pPr lvl="1"/>
            <a:r>
              <a:rPr lang="nl-BE" dirty="0"/>
              <a:t>Hoe? Website, nieuwsbrieven, inzet op “verhalen” via video’s </a:t>
            </a:r>
            <a:r>
              <a:rPr lang="nl-BE" dirty="0" err="1"/>
              <a:t>mbt</a:t>
            </a:r>
            <a:r>
              <a:rPr lang="nl-BE" dirty="0"/>
              <a:t> sleutelaspecten ZB en artikels, </a:t>
            </a:r>
            <a:r>
              <a:rPr lang="nl-BE" dirty="0" err="1"/>
              <a:t>webinars</a:t>
            </a:r>
            <a:r>
              <a:rPr lang="nl-BE" dirty="0"/>
              <a:t>, 5 inspiratiedagen (1100 deelnemers), campagne in najaar 2023, symposium op 22 april 2024 en op 3 mei 2024</a:t>
            </a:r>
            <a:endParaRPr lang="nl-BE" dirty="0">
              <a:sym typeface="Wingdings" panose="05000000000000000000" pitchFamily="2" charset="2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9567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409617-521E-44BC-99A8-BB740A33A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575038-0F85-4FE9-9075-2401AFE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Beleid Zorgzame Buurten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C46428-83A7-4BCF-A936-512EC521D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1980001"/>
            <a:ext cx="10569312" cy="4159542"/>
          </a:xfrm>
        </p:spPr>
        <p:txBody>
          <a:bodyPr/>
          <a:lstStyle/>
          <a:p>
            <a:r>
              <a:rPr lang="nl-BE" dirty="0">
                <a:sym typeface="Wingdings" panose="05000000000000000000" pitchFamily="2" charset="2"/>
              </a:rPr>
              <a:t>Inhoudelijke uitdaging  verduurzaming beleid vanaf 2024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Quick </a:t>
            </a:r>
            <a:r>
              <a:rPr lang="nl-BE" dirty="0" err="1">
                <a:sym typeface="Wingdings" panose="05000000000000000000" pitchFamily="2" charset="2"/>
              </a:rPr>
              <a:t>wins</a:t>
            </a:r>
            <a:r>
              <a:rPr lang="nl-BE" dirty="0">
                <a:sym typeface="Wingdings" panose="05000000000000000000" pitchFamily="2" charset="2"/>
              </a:rPr>
              <a:t> in kaart gebracht in verschillende sectoren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Op zoek naar structurele bouwstenen  verbinding zoeken </a:t>
            </a:r>
            <a:r>
              <a:rPr lang="nl-BE" dirty="0" err="1">
                <a:sym typeface="Wingdings" panose="05000000000000000000" pitchFamily="2" charset="2"/>
              </a:rPr>
              <a:t>tss</a:t>
            </a:r>
            <a:r>
              <a:rPr lang="nl-BE" dirty="0">
                <a:sym typeface="Wingdings" panose="05000000000000000000" pitchFamily="2" charset="2"/>
              </a:rPr>
              <a:t> lopend beleid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Beleidsaanbevelingen in voorjaar 2024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Buurtgerichte netwerken Opgroeien, </a:t>
            </a:r>
            <a:r>
              <a:rPr lang="nl-BE" dirty="0" err="1">
                <a:sym typeface="Wingdings" panose="05000000000000000000" pitchFamily="2" charset="2"/>
              </a:rPr>
              <a:t>Kwartiermaken</a:t>
            </a:r>
            <a:r>
              <a:rPr lang="nl-BE" dirty="0">
                <a:sym typeface="Wingdings" panose="05000000000000000000" pitchFamily="2" charset="2"/>
              </a:rPr>
              <a:t> en Herstelacademie GGZ, uitdagingen ouderenzorg (langer thuis wonen), </a:t>
            </a:r>
            <a:r>
              <a:rPr lang="nl-BE" dirty="0" err="1">
                <a:sym typeface="Wingdings" panose="05000000000000000000" pitchFamily="2" charset="2"/>
              </a:rPr>
              <a:t>enz</a:t>
            </a:r>
            <a:r>
              <a:rPr lang="nl-BE" dirty="0">
                <a:sym typeface="Wingdings" panose="05000000000000000000" pitchFamily="2" charset="2"/>
              </a:rPr>
              <a:t>…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In gesprek met stakeholders (ook met vraag naar hun rol + rol voorzieningen/lokale besturen hierin)</a:t>
            </a:r>
          </a:p>
          <a:p>
            <a:pPr lvl="2"/>
            <a:r>
              <a:rPr lang="nl-BE" dirty="0">
                <a:sym typeface="Wingdings" panose="05000000000000000000" pitchFamily="2" charset="2"/>
              </a:rPr>
              <a:t>Kadert hier ook in: internationale uitwisseling (WHO)</a:t>
            </a:r>
          </a:p>
          <a:p>
            <a:pPr lvl="2"/>
            <a:endParaRPr lang="nl-BE" dirty="0">
              <a:sym typeface="Wingdings" panose="05000000000000000000" pitchFamily="2" charset="2"/>
            </a:endParaRPr>
          </a:p>
          <a:p>
            <a:r>
              <a:rPr lang="nl-BE" dirty="0">
                <a:sym typeface="Wingdings" panose="05000000000000000000" pitchFamily="2" charset="2"/>
              </a:rPr>
              <a:t>Symposium op maandag 22 april in </a:t>
            </a:r>
            <a:r>
              <a:rPr lang="nl-BE" dirty="0" err="1">
                <a:sym typeface="Wingdings" panose="05000000000000000000" pitchFamily="2" charset="2"/>
              </a:rPr>
              <a:t>the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Egg</a:t>
            </a:r>
            <a:r>
              <a:rPr lang="nl-BE" dirty="0">
                <a:sym typeface="Wingdings" panose="05000000000000000000" pitchFamily="2" charset="2"/>
              </a:rPr>
              <a:t>: welkom! </a:t>
            </a:r>
            <a:r>
              <a:rPr lang="nl-BE" sz="1800" i="1" dirty="0">
                <a:sym typeface="Wingdings" panose="05000000000000000000" pitchFamily="2" charset="2"/>
              </a:rPr>
              <a:t>(best inschrijven op nieuwsbrief Zorgzame Buurten via </a:t>
            </a:r>
            <a:r>
              <a:rPr lang="nl-BE" sz="1800" i="1" dirty="0">
                <a:sym typeface="Wingdings" panose="05000000000000000000" pitchFamily="2" charset="2"/>
                <a:hlinkClick r:id="rId3"/>
              </a:rPr>
              <a:t>www.zorgzamebuurten.be</a:t>
            </a:r>
            <a:r>
              <a:rPr lang="nl-BE" sz="1800" i="1" dirty="0">
                <a:sym typeface="Wingdings" panose="05000000000000000000" pitchFamily="2" charset="2"/>
              </a:rPr>
              <a:t> om op de hoogte te blijven)</a:t>
            </a:r>
          </a:p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E4AACB4-0D54-A06C-C2BB-C6E0F45D8D9B}"/>
              </a:ext>
            </a:extLst>
          </p:cNvPr>
          <p:cNvSpPr txBox="1"/>
          <p:nvPr/>
        </p:nvSpPr>
        <p:spPr>
          <a:xfrm>
            <a:off x="3048778" y="324899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FlandersArtSerif-Regular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409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4769CD5-9DB0-92B2-4950-A08519D60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46" t="15582" r="28986" b="17667"/>
          <a:stretch/>
        </p:blipFill>
        <p:spPr bwMode="auto">
          <a:xfrm>
            <a:off x="843221" y="1691786"/>
            <a:ext cx="6353281" cy="4601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8651C8ED-21F9-6D17-5C7A-B61EB7E8E1CC}"/>
              </a:ext>
            </a:extLst>
          </p:cNvPr>
          <p:cNvSpPr txBox="1">
            <a:spLocks/>
          </p:cNvSpPr>
          <p:nvPr/>
        </p:nvSpPr>
        <p:spPr>
          <a:xfrm>
            <a:off x="7718473" y="883726"/>
            <a:ext cx="3951556" cy="518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D6648E0F-755F-38A6-1A26-4E0127B5B14E}"/>
              </a:ext>
            </a:extLst>
          </p:cNvPr>
          <p:cNvSpPr txBox="1">
            <a:spLocks/>
          </p:cNvSpPr>
          <p:nvPr/>
        </p:nvSpPr>
        <p:spPr>
          <a:xfrm>
            <a:off x="7311984" y="1191338"/>
            <a:ext cx="4455877" cy="518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Situatie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Typisch landelijk dorp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Geen prof. zorg, geen diensten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 van de hoofdgemeente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Geen openbaar vervoer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Lokaal bestuur - &gt; buurthuis 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Winkel – korte keten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Uitgebaat door </a:t>
            </a:r>
            <a:r>
              <a:rPr kumimoji="0" lang="nl-BE" sz="2267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pmh</a:t>
            </a: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(De </a:t>
            </a:r>
            <a:r>
              <a:rPr kumimoji="0" lang="nl-BE" sz="2267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Lovie</a:t>
            </a: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Ontmoetingsruimte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Wordt gebruikt voor </a:t>
            </a:r>
            <a:r>
              <a:rPr kumimoji="0" lang="nl-BE" sz="2267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outreach</a:t>
            </a: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door gemeente </a:t>
            </a: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nl-BE" sz="2267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onderbescherming</a:t>
            </a:r>
            <a:endParaRPr kumimoji="0" lang="nl-BE" sz="2267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Gesprekstafels met WVG prof + gesprekstafels met burgers 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Kwetsbaarheidsonderzoek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kumimoji="0" lang="nl-BE" sz="2267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  <a:hlinkClick r:id="rId8"/>
              </a:rPr>
              <a:t>Video</a:t>
            </a:r>
            <a:endParaRPr kumimoji="0" lang="nl-BE" sz="2267" b="1" i="0" u="none" strike="noStrike" kern="1200" cap="none" spc="-8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endParaRPr kumimoji="0" lang="nl-BE" sz="2267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E3557E9-F57F-F28F-DF53-370BF010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221" y="1054017"/>
            <a:ext cx="10569312" cy="899347"/>
          </a:xfrm>
        </p:spPr>
        <p:txBody>
          <a:bodyPr/>
          <a:lstStyle/>
          <a:p>
            <a:r>
              <a:rPr lang="nl-BE" dirty="0"/>
              <a:t>Projecten – voorbeelden</a:t>
            </a:r>
          </a:p>
        </p:txBody>
      </p:sp>
    </p:spTree>
    <p:extLst>
      <p:ext uri="{BB962C8B-B14F-4D97-AF65-F5344CB8AC3E}">
        <p14:creationId xmlns:p14="http://schemas.microsoft.com/office/powerpoint/2010/main" val="1941430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8651C8ED-21F9-6D17-5C7A-B61EB7E8E1CC}"/>
              </a:ext>
            </a:extLst>
          </p:cNvPr>
          <p:cNvSpPr txBox="1">
            <a:spLocks/>
          </p:cNvSpPr>
          <p:nvPr/>
        </p:nvSpPr>
        <p:spPr>
          <a:xfrm>
            <a:off x="7718473" y="883726"/>
            <a:ext cx="3951556" cy="518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D40C58F-FC57-48DD-C364-64D68FA09B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25" t="19606" r="35964" b="9916"/>
          <a:stretch/>
        </p:blipFill>
        <p:spPr bwMode="auto">
          <a:xfrm>
            <a:off x="5876002" y="1088898"/>
            <a:ext cx="6003199" cy="5342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F2A4C0A1-95E3-CA78-E95A-A12CE2C84405}"/>
              </a:ext>
            </a:extLst>
          </p:cNvPr>
          <p:cNvSpPr txBox="1">
            <a:spLocks/>
          </p:cNvSpPr>
          <p:nvPr/>
        </p:nvSpPr>
        <p:spPr>
          <a:xfrm>
            <a:off x="787931" y="1094263"/>
            <a:ext cx="4791268" cy="54065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Situatie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Wijk in Oostende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Diverse populatie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25% is jonger dan 18 jaar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plaatsen waar mensen samenkomen (sociale kruidenier, 2 jeugdorganisaties, WGC, WZC, </a:t>
            </a:r>
            <a:r>
              <a:rPr kumimoji="0" lang="nl-BE" sz="2267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org</a:t>
            </a:r>
            <a:r>
              <a:rPr lang="nl-BE" sz="2267" spc="-80" dirty="0">
                <a:solidFill>
                  <a:prstClr val="white">
                    <a:lumMod val="50000"/>
                  </a:prstClr>
                </a:solidFill>
              </a:rPr>
              <a:t>.</a:t>
            </a: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die zich inzet voor mensen met diverse achtergrond)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Investeren in connectie </a:t>
            </a:r>
            <a:r>
              <a:rPr kumimoji="0" lang="nl-BE" sz="2400" b="1" i="0" u="none" strike="noStrike" kern="1200" cap="none" spc="-80" normalizeH="0" baseline="0" noProof="0" dirty="0" err="1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tss</a:t>
            </a: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organisaties + mensen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Connectie met de school </a:t>
            </a: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jonge mantelzorgervriendelijke school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Detectie van 40 jonge mantelzorgers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267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  <a:hlinkClick r:id="rId7"/>
              </a:rPr>
              <a:t>Artikel</a:t>
            </a:r>
            <a:endParaRPr kumimoji="0" lang="nl-BE" sz="2267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6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8651C8ED-21F9-6D17-5C7A-B61EB7E8E1CC}"/>
              </a:ext>
            </a:extLst>
          </p:cNvPr>
          <p:cNvSpPr txBox="1">
            <a:spLocks/>
          </p:cNvSpPr>
          <p:nvPr/>
        </p:nvSpPr>
        <p:spPr>
          <a:xfrm>
            <a:off x="7718473" y="883726"/>
            <a:ext cx="3951556" cy="518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F2A4C0A1-95E3-CA78-E95A-A12CE2C84405}"/>
              </a:ext>
            </a:extLst>
          </p:cNvPr>
          <p:cNvSpPr txBox="1">
            <a:spLocks/>
          </p:cNvSpPr>
          <p:nvPr/>
        </p:nvSpPr>
        <p:spPr>
          <a:xfrm>
            <a:off x="797089" y="1428558"/>
            <a:ext cx="6281305" cy="50865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Dampoortwijk Gent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Laagdrempelig wijknetwerk GGZ met Inbedding mobiele GGZ medewerker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Ontmoeting,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kwartiermaken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bridging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nood aan gespecialiseerde zorg?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Deelgenomen aan panelgesprek op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  <a:hlinkClick r:id="rId6"/>
              </a:rPr>
              <a:t>inspiratiedag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+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nl-B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come</a:t>
            </a: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: inspiratievideo</a:t>
            </a:r>
            <a:endParaRPr kumimoji="0" lang="nl-BE" sz="2267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1DFF5E8-DE59-7FF9-86F3-8E1732B43E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15" t="10048" r="58074" b="16979"/>
          <a:stretch/>
        </p:blipFill>
        <p:spPr>
          <a:xfrm>
            <a:off x="6880860" y="1166766"/>
            <a:ext cx="5048836" cy="3504940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08C088-7C89-6084-AB96-63960FB842CF}"/>
              </a:ext>
            </a:extLst>
          </p:cNvPr>
          <p:cNvSpPr txBox="1">
            <a:spLocks/>
          </p:cNvSpPr>
          <p:nvPr/>
        </p:nvSpPr>
        <p:spPr>
          <a:xfrm>
            <a:off x="797089" y="4409914"/>
            <a:ext cx="10232862" cy="20030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Pittig Buurten in Heist-op-den-Berg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LDC-WZC trekker  zet in op vindplaatsen  </a:t>
            </a:r>
            <a:r>
              <a:rPr kumimoji="0" lang="nl-BE" sz="2400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vroegdetectie</a:t>
            </a:r>
            <a:endParaRPr kumimoji="0" lang="nl-BE" sz="2400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WZC legt connectie + uitwisseling/wisselwerking met buurt (fitness, studenten,…)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Eerstelijnspsychologen met breed laagdrempelig aanbod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/>
              </a:rPr>
              <a:t>Artikel</a:t>
            </a:r>
            <a:endParaRPr kumimoji="0" lang="nl-BE" sz="2400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endParaRPr kumimoji="0" lang="nl-BE" sz="2267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648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8651C8ED-21F9-6D17-5C7A-B61EB7E8E1CC}"/>
              </a:ext>
            </a:extLst>
          </p:cNvPr>
          <p:cNvSpPr txBox="1">
            <a:spLocks/>
          </p:cNvSpPr>
          <p:nvPr/>
        </p:nvSpPr>
        <p:spPr>
          <a:xfrm>
            <a:off x="7718473" y="883726"/>
            <a:ext cx="3951556" cy="518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ijdelijke aanduiding voor inhoud 3">
            <a:extLst>
              <a:ext uri="{FF2B5EF4-FFF2-40B4-BE49-F238E27FC236}">
                <a16:creationId xmlns:a16="http://schemas.microsoft.com/office/drawing/2014/main" id="{F9E5E33E-B7E3-0D65-A1FD-6653D074372B}"/>
              </a:ext>
            </a:extLst>
          </p:cNvPr>
          <p:cNvSpPr txBox="1">
            <a:spLocks/>
          </p:cNvSpPr>
          <p:nvPr/>
        </p:nvSpPr>
        <p:spPr>
          <a:xfrm>
            <a:off x="5061213" y="1270755"/>
            <a:ext cx="6997437" cy="378130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Geel buurt door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Zorgzaam ziekenhuis – WZC – LDC </a:t>
            </a: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“</a:t>
            </a:r>
            <a:r>
              <a:rPr kumimoji="0" lang="nl-BE" sz="2400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outreachende</a:t>
            </a: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zorg” – opnames voorkomen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Zorgzame praktijken: samenwerking </a:t>
            </a:r>
            <a:r>
              <a:rPr kumimoji="0" lang="nl-BE" sz="2400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tss</a:t>
            </a: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huisartsen, thuisverpleging, buurtbewoners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Zorgzaam sociaal huis/lokaal bestuur: decentrale werking LDC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400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  <a:hlinkClick r:id="rId6"/>
              </a:rPr>
              <a:t>Artikel</a:t>
            </a: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865D81-F501-FF31-B483-CF8CBCC17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74" y="1270755"/>
            <a:ext cx="4060606" cy="507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55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8651C8ED-21F9-6D17-5C7A-B61EB7E8E1CC}"/>
              </a:ext>
            </a:extLst>
          </p:cNvPr>
          <p:cNvSpPr txBox="1">
            <a:spLocks/>
          </p:cNvSpPr>
          <p:nvPr/>
        </p:nvSpPr>
        <p:spPr>
          <a:xfrm>
            <a:off x="7718473" y="883726"/>
            <a:ext cx="3951556" cy="518456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F2A4C0A1-95E3-CA78-E95A-A12CE2C84405}"/>
              </a:ext>
            </a:extLst>
          </p:cNvPr>
          <p:cNvSpPr txBox="1">
            <a:spLocks/>
          </p:cNvSpPr>
          <p:nvPr/>
        </p:nvSpPr>
        <p:spPr>
          <a:xfrm>
            <a:off x="934739" y="1344135"/>
            <a:ext cx="7451316" cy="49979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nl-BE" sz="2400" b="1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Thuis in het Molenveld in Herent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Twee woonprojecten voor </a:t>
            </a:r>
            <a:r>
              <a:rPr kumimoji="0" lang="nl-BE" sz="2267" b="0" i="0" u="none" strike="noStrike" kern="1200" cap="none" spc="-8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pmb</a:t>
            </a: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een nieuwe verkaveling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kunnen wij doen voor de buurt?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Inzet talenten in de buurt (coördinatie en ronddelen krant, glas ophalen, </a:t>
            </a:r>
            <a:r>
              <a:rPr kumimoji="0" lang="nl-BE" sz="2067" b="0" i="0" u="none" strike="noStrike" kern="1200" cap="none" spc="-80" normalizeH="0" baseline="0" noProof="0" dirty="0" err="1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mooimakers</a:t>
            </a: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enz.)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Openstellen ruimtes  van het Zavelhuis voor Ferm die inzet op dagopvang ouderen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Omgeving betrekken bij mensen met een kwetsbaarheid die in buurt wonen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Zorgnoden? Wie kan daar een antwoord op bieden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Ontschotting en samenwerking </a:t>
            </a: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nl-BE" sz="2067" b="0" i="0" u="none" strike="noStrike" kern="1200" cap="none" spc="-80" normalizeH="0" baseline="0" noProof="0" dirty="0" err="1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bvb</a:t>
            </a: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samenwerking met om. WZC De Wingerd</a:t>
            </a:r>
          </a:p>
          <a:p>
            <a:pPr marL="864000" marR="0" lvl="2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5"/>
              </a:buBlip>
              <a:tabLst/>
              <a:defRPr/>
            </a:pPr>
            <a:r>
              <a:rPr kumimoji="0" lang="nl-BE" sz="2067" b="0" i="0" u="none" strike="noStrike" kern="1200" cap="none" spc="-80" normalizeH="0" baseline="0" noProof="0" dirty="0" err="1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Hospicscore</a:t>
            </a: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: hoe zorgzaam is jouw buurt – ondersteund </a:t>
            </a:r>
            <a:r>
              <a:rPr kumimoji="0" lang="nl-BE" sz="2067" b="0" i="0" u="none" strike="noStrike" kern="1200" cap="none" spc="-80" normalizeH="0" baseline="0" noProof="0" dirty="0" err="1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dr</a:t>
            </a:r>
            <a:r>
              <a:rPr kumimoji="0" lang="nl-BE" sz="2067" b="0" i="0" u="none" strike="noStrike" kern="1200" cap="none" spc="-8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wetenschappelijk comité</a:t>
            </a: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/>
            </a:pPr>
            <a:r>
              <a:rPr kumimoji="0" lang="nl-BE" sz="2267" b="0" i="0" u="none" strike="noStrike" kern="1200" cap="none" spc="-8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  <a:hlinkClick r:id="rId7"/>
              </a:rPr>
              <a:t>Artikel in blad Verso</a:t>
            </a:r>
            <a:endParaRPr kumimoji="0" lang="nl-BE" sz="2267" b="0" i="0" u="none" strike="noStrike" kern="1200" cap="none" spc="-8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6000" marR="0" lvl="1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/>
            </a:pPr>
            <a:endParaRPr kumimoji="0" lang="nl-BE" sz="2267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nl-BE" sz="24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4E608DC-72C3-4E87-7949-D255EF91AE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80" t="10309" r="62986" b="17574"/>
          <a:stretch/>
        </p:blipFill>
        <p:spPr>
          <a:xfrm>
            <a:off x="8386055" y="1155329"/>
            <a:ext cx="3504505" cy="289306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CF281DA-BB9F-2061-A81A-2580AC2973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81" t="17940" r="77406" b="36013"/>
          <a:stretch/>
        </p:blipFill>
        <p:spPr>
          <a:xfrm>
            <a:off x="8386055" y="4138022"/>
            <a:ext cx="3504505" cy="23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6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409617-521E-44BC-99A8-BB740A33A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575038-0F85-4FE9-9075-2401AFE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BFF7128A-22BC-FA4B-9445-75680DFEA2FA}"/>
              </a:ext>
            </a:extLst>
          </p:cNvPr>
          <p:cNvSpPr txBox="1">
            <a:spLocks/>
          </p:cNvSpPr>
          <p:nvPr/>
        </p:nvSpPr>
        <p:spPr>
          <a:xfrm>
            <a:off x="1085088" y="1980001"/>
            <a:ext cx="10569312" cy="4355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3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4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2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 is een Zorgzame Buurt?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Waarom Zorgzame Buurten?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Zorgzame Buurten</a:t>
            </a:r>
          </a:p>
          <a:p>
            <a:pPr marL="575945" marR="0" lvl="1" indent="-287655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Projecten &amp; cijfers</a:t>
            </a:r>
            <a:endParaRPr kumimoji="0" lang="nl-BE" sz="2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5945" marR="0" lvl="1" indent="-287655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Ondersteuning</a:t>
            </a:r>
          </a:p>
          <a:p>
            <a:pPr marL="575945" marR="0" lvl="1" indent="-287655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Onderzoek</a:t>
            </a:r>
          </a:p>
          <a:p>
            <a:pPr marL="575945" marR="0" lvl="1" indent="-287655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Opschalen</a:t>
            </a:r>
          </a:p>
          <a:p>
            <a:pPr marL="575945" marR="0" lvl="1" indent="-287655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l-B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Stappen naar een duurzaam beleid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Voorbeelden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Vragen?</a:t>
            </a: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70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7C3C111-0403-4270-B202-545604E45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443" y="1915983"/>
            <a:ext cx="6881936" cy="205885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nl-BE" sz="4000" dirty="0"/>
              <a:t>Vragen?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40E1959-79E2-4763-AC45-C49F399ECA62}"/>
              </a:ext>
            </a:extLst>
          </p:cNvPr>
          <p:cNvSpPr txBox="1">
            <a:spLocks/>
          </p:cNvSpPr>
          <p:nvPr/>
        </p:nvSpPr>
        <p:spPr>
          <a:xfrm>
            <a:off x="554467" y="3263152"/>
            <a:ext cx="7900030" cy="2770098"/>
          </a:xfrm>
          <a:prstGeom prst="rect">
            <a:avLst/>
          </a:prstGeom>
        </p:spPr>
        <p:txBody>
          <a:bodyPr/>
          <a:lstStyle>
            <a:lvl1pPr marL="288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 sz="2200" b="1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576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4"/>
              </a:buBlip>
              <a:tabLst/>
              <a:defRPr sz="2200" kern="1200" spc="0" baseline="0">
                <a:solidFill>
                  <a:srgbClr val="9B9B9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64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85000"/>
              <a:buFontTx/>
              <a:buBlip>
                <a:blip r:embed="rId5"/>
              </a:buBlip>
              <a:tabLst/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152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Blip>
                <a:blip r:embed="rId6"/>
              </a:buBlip>
              <a:tabLst/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440000" marR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Bert D’hondt, 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/>
              </a:rPr>
              <a:t>bert.dhondt@vlaanderen.be</a:t>
            </a: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0498/699983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E-mail: zorgzamebuurten.dwvg@vlaanderen.be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Website: www.zorgzamebuurten.be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Mogelijk om in te schrijven op onze nieuwsbrief (via website)</a:t>
            </a:r>
          </a:p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endParaRPr kumimoji="0" lang="nl-BE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154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409617-521E-44BC-99A8-BB740A33A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900" b="0" i="0" u="none" strike="noStrike" kern="1200" cap="none" spc="0" normalizeH="0" baseline="0" noProof="0" dirty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575038-0F85-4FE9-9075-2401AFE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een zorgzame buurt?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738F0D6-14E9-4060-B2F1-342BAAEE9A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nl-NL" dirty="0"/>
              <a:t>“In een zorgzame buurt zijn de voorwaarden vervuld opdat mensen, </a:t>
            </a:r>
            <a:r>
              <a:rPr lang="nl-NL" dirty="0">
                <a:solidFill>
                  <a:srgbClr val="EB595F"/>
                </a:solidFill>
              </a:rPr>
              <a:t>ongeacht leeftijd </a:t>
            </a:r>
            <a:r>
              <a:rPr lang="nl-NL" dirty="0"/>
              <a:t>en </a:t>
            </a:r>
            <a:r>
              <a:rPr lang="nl-NL" dirty="0">
                <a:solidFill>
                  <a:srgbClr val="EB595F"/>
                </a:solidFill>
              </a:rPr>
              <a:t>grote of kleine ondersteuningsbehoeften</a:t>
            </a:r>
            <a:r>
              <a:rPr lang="nl-NL" dirty="0"/>
              <a:t> op meerdere levensdomeinen, comfortabel in hun </a:t>
            </a:r>
            <a:r>
              <a:rPr lang="nl-NL" dirty="0">
                <a:solidFill>
                  <a:srgbClr val="EB595F"/>
                </a:solidFill>
              </a:rPr>
              <a:t>huis of vertrouwde buurt kunnen (blijven) wonen</a:t>
            </a:r>
            <a:r>
              <a:rPr lang="nl-NL" dirty="0"/>
              <a:t>. Het is een buurt waar jong en oud </a:t>
            </a:r>
            <a:r>
              <a:rPr lang="nl-NL" dirty="0">
                <a:solidFill>
                  <a:srgbClr val="EB595F"/>
                </a:solidFill>
              </a:rPr>
              <a:t>samen</a:t>
            </a:r>
            <a:r>
              <a:rPr lang="nl-NL" dirty="0"/>
              <a:t> leven, waar mensen zich goed en geborgen voelen, waar </a:t>
            </a:r>
            <a:r>
              <a:rPr lang="nl-NL" dirty="0">
                <a:solidFill>
                  <a:srgbClr val="EB595F"/>
                </a:solidFill>
              </a:rPr>
              <a:t>levenskwaliteit</a:t>
            </a:r>
            <a:r>
              <a:rPr lang="nl-NL" dirty="0"/>
              <a:t> centraal staat, waar bewoners </a:t>
            </a:r>
            <a:r>
              <a:rPr lang="nl-NL" dirty="0">
                <a:solidFill>
                  <a:srgbClr val="EB595F"/>
                </a:solidFill>
              </a:rPr>
              <a:t>elkaar kennen en helpen</a:t>
            </a:r>
            <a:r>
              <a:rPr lang="nl-NL" dirty="0"/>
              <a:t>, waar personen en gezinnen met grote en kleine ondersteuningsnoden </a:t>
            </a:r>
            <a:r>
              <a:rPr lang="nl-NL" dirty="0">
                <a:solidFill>
                  <a:srgbClr val="EB595F"/>
                </a:solidFill>
              </a:rPr>
              <a:t>ondersteuning krijgen </a:t>
            </a:r>
            <a:r>
              <a:rPr lang="nl-NL" dirty="0"/>
              <a:t>en waar diensten en voorzieningen </a:t>
            </a:r>
            <a:r>
              <a:rPr lang="nl-NL" dirty="0">
                <a:solidFill>
                  <a:srgbClr val="EB595F"/>
                </a:solidFill>
              </a:rPr>
              <a:t>toegankelijk</a:t>
            </a:r>
            <a:r>
              <a:rPr lang="nl-NL" dirty="0"/>
              <a:t> en </a:t>
            </a:r>
            <a:r>
              <a:rPr lang="nl-NL" dirty="0">
                <a:solidFill>
                  <a:srgbClr val="EB595F"/>
                </a:solidFill>
              </a:rPr>
              <a:t>beschikbaar</a:t>
            </a:r>
            <a:r>
              <a:rPr lang="nl-NL" dirty="0"/>
              <a:t> zijn.”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891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32C1548-5D90-4175-AA00-67402E2090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D23F8F-F278-413E-AE9E-68BBDD86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Waarom een Beleid Zorgzame Buurten?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8AC9B5-EB16-4C67-B028-2A9022D31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2142130"/>
            <a:ext cx="3562325" cy="4064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sz="2400" dirty="0"/>
              <a:t>Visie ZB is gebaseerd op model WHO “geïntegreerde persoonsgerichte zorg”</a:t>
            </a:r>
          </a:p>
          <a:p>
            <a:pPr marL="863600" lvl="2" indent="-287655"/>
            <a:r>
              <a:rPr lang="nl-BE" dirty="0"/>
              <a:t>Persoon centraal </a:t>
            </a:r>
            <a:r>
              <a:rPr lang="nl-BE" dirty="0">
                <a:sym typeface="Wingdings" panose="05000000000000000000" pitchFamily="2" charset="2"/>
              </a:rPr>
              <a:t> regie over welzijns-en zorgtraject</a:t>
            </a:r>
            <a:endParaRPr lang="nl-BE" dirty="0"/>
          </a:p>
          <a:p>
            <a:pPr marL="863600" lvl="2" indent="-287655"/>
            <a:r>
              <a:rPr lang="nl-BE" dirty="0">
                <a:latin typeface="Calibri"/>
                <a:cs typeface="Calibri"/>
                <a:sym typeface="Wingdings" panose="05000000000000000000" pitchFamily="2" charset="2"/>
              </a:rPr>
              <a:t>Welzijn en gezondheid= </a:t>
            </a:r>
            <a:r>
              <a:rPr lang="nl-BE" b="1" dirty="0">
                <a:latin typeface="Calibri"/>
                <a:cs typeface="Calibri"/>
                <a:sym typeface="Wingdings" panose="05000000000000000000" pitchFamily="2" charset="2"/>
              </a:rPr>
              <a:t>gedeelde verantwoordelijkheid </a:t>
            </a:r>
            <a:r>
              <a:rPr lang="nl-BE" dirty="0">
                <a:latin typeface="Calibri"/>
                <a:cs typeface="Calibri"/>
                <a:sym typeface="Wingdings" panose="05000000000000000000" pitchFamily="2" charset="2"/>
              </a:rPr>
              <a:t> persoon doet beroep op </a:t>
            </a:r>
            <a:r>
              <a:rPr lang="nl-BE" b="1" dirty="0">
                <a:latin typeface="Calibri"/>
                <a:cs typeface="Calibri"/>
                <a:sym typeface="Wingdings" panose="05000000000000000000" pitchFamily="2" charset="2"/>
              </a:rPr>
              <a:t>mix</a:t>
            </a:r>
            <a:r>
              <a:rPr lang="nl-BE" dirty="0">
                <a:latin typeface="Calibri"/>
                <a:cs typeface="Calibri"/>
                <a:sym typeface="Wingdings" panose="05000000000000000000" pitchFamily="2" charset="2"/>
              </a:rPr>
              <a:t> van ondersteuningsbronnen</a:t>
            </a:r>
            <a:endParaRPr lang="nl-BE" dirty="0">
              <a:latin typeface="Calibri"/>
              <a:cs typeface="Calibri"/>
            </a:endParaRPr>
          </a:p>
          <a:p>
            <a:pPr marL="863600" lvl="2" indent="-287655">
              <a:buChar char="•"/>
            </a:pPr>
            <a:endParaRPr lang="nl-B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F3C70E-2CF6-6364-10A9-4895F4BE2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14" y="1922749"/>
            <a:ext cx="6589186" cy="42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8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32C1548-5D90-4175-AA00-67402E2090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D23F8F-F278-413E-AE9E-68BBDD86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Waarom een Beleid Zorgzame Buurten?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78AC9B5-EB16-4C67-B028-2A9022D31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1980001"/>
            <a:ext cx="9406945" cy="429637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l-BE" sz="2400" dirty="0"/>
              <a:t>Participatie en inclusie</a:t>
            </a:r>
          </a:p>
          <a:p>
            <a:pPr lvl="1"/>
            <a:r>
              <a:rPr lang="nl-BE" dirty="0">
                <a:latin typeface="Calibri"/>
                <a:cs typeface="Calibri"/>
              </a:rPr>
              <a:t>Opbouw van sociale netwerken = </a:t>
            </a:r>
            <a:r>
              <a:rPr lang="nl-BE" dirty="0">
                <a:latin typeface="Calibri"/>
                <a:cs typeface="Calibri"/>
                <a:sym typeface="Wingdings" panose="05000000000000000000" pitchFamily="2" charset="2"/>
              </a:rPr>
              <a:t>“het kleine ontmoeten”</a:t>
            </a:r>
          </a:p>
          <a:p>
            <a:pPr lvl="1"/>
            <a:r>
              <a:rPr lang="nl-BE" dirty="0">
                <a:latin typeface="Calibri"/>
                <a:cs typeface="Calibri"/>
              </a:rPr>
              <a:t>“Het kleine helpen”</a:t>
            </a:r>
          </a:p>
          <a:p>
            <a:pPr lvl="1"/>
            <a:endParaRPr lang="nl-BE" sz="1000" dirty="0">
              <a:latin typeface="Calibri"/>
              <a:cs typeface="Calibri"/>
            </a:endParaRPr>
          </a:p>
          <a:p>
            <a:r>
              <a:rPr lang="nl-BE" dirty="0">
                <a:latin typeface="Calibri"/>
                <a:cs typeface="Calibri"/>
              </a:rPr>
              <a:t>Verbinden van informele en formele zorg</a:t>
            </a:r>
          </a:p>
          <a:p>
            <a:pPr lvl="1"/>
            <a:r>
              <a:rPr lang="nl-BE" dirty="0" err="1">
                <a:latin typeface="Calibri"/>
                <a:cs typeface="Calibri"/>
              </a:rPr>
              <a:t>Vroegdetectie</a:t>
            </a:r>
            <a:r>
              <a:rPr lang="nl-BE" dirty="0">
                <a:latin typeface="Calibri"/>
                <a:cs typeface="Calibri"/>
              </a:rPr>
              <a:t> van kwetsbare mensen + snellere/betere toeleiding tot professionele hulp- en dienstverlening</a:t>
            </a:r>
          </a:p>
          <a:p>
            <a:pPr lvl="1"/>
            <a:r>
              <a:rPr lang="nl-BE" dirty="0">
                <a:latin typeface="Calibri"/>
                <a:cs typeface="Calibri"/>
              </a:rPr>
              <a:t>Ondersteuning van informele zorgverleners</a:t>
            </a:r>
          </a:p>
          <a:p>
            <a:pPr lvl="1"/>
            <a:endParaRPr lang="nl-BE" sz="1000" dirty="0">
              <a:latin typeface="Calibri"/>
              <a:cs typeface="Calibri"/>
            </a:endParaRPr>
          </a:p>
          <a:p>
            <a:r>
              <a:rPr lang="nl-BE" dirty="0">
                <a:latin typeface="Calibri"/>
                <a:cs typeface="Calibri"/>
              </a:rPr>
              <a:t>Intersectorale samenwerking </a:t>
            </a:r>
            <a:r>
              <a:rPr lang="nl-BE" dirty="0"/>
              <a:t>gericht op preventie, gezondheidsbevordering, verlenen van integrale zorg en ondersteuning met focus op levenskwaliteit</a:t>
            </a:r>
          </a:p>
          <a:p>
            <a:pPr lvl="1"/>
            <a:r>
              <a:rPr lang="nl-BE" dirty="0">
                <a:latin typeface="Calibri"/>
                <a:cs typeface="Calibri"/>
              </a:rPr>
              <a:t>Samenwerking tussen welzijns- en zorgorganisaties en –professionals, met lokale besturen + andere domeinen zoals huisvesting, ruimtelijke ordening, mobiliteit, onderwijs, jeugd, sport, enz.</a:t>
            </a:r>
          </a:p>
          <a:p>
            <a:pPr marL="863600" lvl="2" indent="-287655"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4950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D409617-521E-44BC-99A8-BB740A33A0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9575038-0F85-4FE9-9075-2401AFE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Beleid Zorgzame Buurten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C46428-83A7-4BCF-A936-512EC521D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088" y="1980000"/>
            <a:ext cx="10569312" cy="4355999"/>
          </a:xfrm>
        </p:spPr>
        <p:txBody>
          <a:bodyPr/>
          <a:lstStyle/>
          <a:p>
            <a:r>
              <a:rPr lang="nl-BE" dirty="0"/>
              <a:t>Twee projectoproepen (VL+BXL) </a:t>
            </a:r>
            <a:r>
              <a:rPr lang="nl-BE" dirty="0" err="1"/>
              <a:t>mid</a:t>
            </a:r>
            <a:r>
              <a:rPr lang="nl-BE" dirty="0"/>
              <a:t> 2021 </a:t>
            </a:r>
            <a:r>
              <a:rPr lang="nl-BE" dirty="0">
                <a:sym typeface="Wingdings" panose="05000000000000000000" pitchFamily="2" charset="2"/>
              </a:rPr>
              <a:t> 132 zorgzame buurtprojecten</a:t>
            </a:r>
          </a:p>
          <a:p>
            <a:endParaRPr lang="nl-BE" dirty="0">
              <a:sym typeface="Wingdings" panose="05000000000000000000" pitchFamily="2" charset="2"/>
            </a:endParaRP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3B7794-AEA0-4229-8EDE-F53405B42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3" t="38063" r="71558" b="35644"/>
          <a:stretch/>
        </p:blipFill>
        <p:spPr>
          <a:xfrm>
            <a:off x="1348033" y="2320800"/>
            <a:ext cx="8003357" cy="40152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B681745-B227-D119-9A74-00805252FCD9}"/>
              </a:ext>
            </a:extLst>
          </p:cNvPr>
          <p:cNvSpPr txBox="1"/>
          <p:nvPr/>
        </p:nvSpPr>
        <p:spPr>
          <a:xfrm>
            <a:off x="3048778" y="324899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FlandersArtSerif-Regular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6407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61AF84-D27F-451E-B817-E987D7D89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2C7958-B81E-4C54-B768-666A9919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Projectoproepen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117A3E-03E8-4431-B7FE-7ABEEFE3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085" y="1795833"/>
            <a:ext cx="1029678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Goede spreiding van de 126 lopende projecten over de provincies in Vlaanderen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5% van de middelen  naar Brussel (Brusselnorm) </a:t>
            </a: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6 projecten in Brussel</a:t>
            </a:r>
            <a:endParaRPr kumimoji="0" lang="nl-BE" sz="22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9" name="Tijdelijke aanduiding voor inhoud 3">
            <a:extLst>
              <a:ext uri="{FF2B5EF4-FFF2-40B4-BE49-F238E27FC236}">
                <a16:creationId xmlns:a16="http://schemas.microsoft.com/office/drawing/2014/main" id="{F653897E-CE04-47E1-82ED-EF18BA3271ED}"/>
              </a:ext>
            </a:extLst>
          </p:cNvPr>
          <p:cNvGraphicFramePr>
            <a:graphicFrameLocks/>
          </p:cNvGraphicFramePr>
          <p:nvPr/>
        </p:nvGraphicFramePr>
        <p:xfrm>
          <a:off x="1085086" y="2294092"/>
          <a:ext cx="10296785" cy="3216438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EB595F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B595F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B595F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2722683">
                  <a:extLst>
                    <a:ext uri="{9D8B030D-6E8A-4147-A177-3AD203B41FA5}">
                      <a16:colId xmlns:a16="http://schemas.microsoft.com/office/drawing/2014/main" val="2989435590"/>
                    </a:ext>
                  </a:extLst>
                </a:gridCol>
                <a:gridCol w="2076394">
                  <a:extLst>
                    <a:ext uri="{9D8B030D-6E8A-4147-A177-3AD203B41FA5}">
                      <a16:colId xmlns:a16="http://schemas.microsoft.com/office/drawing/2014/main" val="3708241929"/>
                    </a:ext>
                  </a:extLst>
                </a:gridCol>
                <a:gridCol w="1832569">
                  <a:extLst>
                    <a:ext uri="{9D8B030D-6E8A-4147-A177-3AD203B41FA5}">
                      <a16:colId xmlns:a16="http://schemas.microsoft.com/office/drawing/2014/main" val="3760179892"/>
                    </a:ext>
                  </a:extLst>
                </a:gridCol>
                <a:gridCol w="1845767">
                  <a:extLst>
                    <a:ext uri="{9D8B030D-6E8A-4147-A177-3AD203B41FA5}">
                      <a16:colId xmlns:a16="http://schemas.microsoft.com/office/drawing/2014/main" val="416840510"/>
                    </a:ext>
                  </a:extLst>
                </a:gridCol>
                <a:gridCol w="1819372">
                  <a:extLst>
                    <a:ext uri="{9D8B030D-6E8A-4147-A177-3AD203B41FA5}">
                      <a16:colId xmlns:a16="http://schemas.microsoft.com/office/drawing/2014/main" val="1934946942"/>
                    </a:ext>
                  </a:extLst>
                </a:gridCol>
              </a:tblGrid>
              <a:tr h="643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Provincie​</a:t>
                      </a:r>
                      <a:endParaRPr lang="nl-BE" sz="2000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r>
                        <a:rPr lang="nl-BE" sz="2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Aantal aanvragen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Aantal aanvragen 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Bevolking (1 jan 2021)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Bevolking (NL taalgebied) 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134502"/>
                  </a:ext>
                </a:extLst>
              </a:tr>
              <a:tr h="4416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Antwerpen​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1 875 524 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000261"/>
                  </a:ext>
                </a:extLst>
              </a:tr>
              <a:tr h="4053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Limburg​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880 397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44963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Oost-Vlaanderen​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1 531 745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0163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Vlaams-Brabant​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1 162 084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48453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West-Vlaanderen​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nl-BE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1 203 312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696246"/>
                  </a:ext>
                </a:extLst>
              </a:tr>
              <a:tr h="4796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TOTAAL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6 653 062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</a:p>
                  </a:txBody>
                  <a:tcPr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017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53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61AF84-D27F-451E-B817-E987D7D89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2C7958-B81E-4C54-B768-666A9919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Projecten situeren zich gemeentelijk binnen volgende inwonersaantallen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117A3E-03E8-4431-B7FE-7ABEEFE3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37" y="19800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E700A0F-5687-4F0F-9C18-C3FAF6526B19}"/>
              </a:ext>
            </a:extLst>
          </p:cNvPr>
          <p:cNvSpPr txBox="1"/>
          <p:nvPr/>
        </p:nvSpPr>
        <p:spPr>
          <a:xfrm>
            <a:off x="6577135" y="1984836"/>
            <a:ext cx="52846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 kern van de projecten ligt niet bij de centrumsteden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 projecten situeren zich binnen centrumsteden en Brussel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 projecten situeren zich op (sub)urbaan tot landelijk niveau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200" b="0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1/3 ligt in een gemeente &lt; 15.000 inwoners 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7D790C16-AFF0-4E71-A5CF-37E1C7912E9B}"/>
              </a:ext>
            </a:extLst>
          </p:cNvPr>
          <p:cNvGraphicFramePr>
            <a:graphicFrameLocks noGrp="1"/>
          </p:cNvGraphicFramePr>
          <p:nvPr/>
        </p:nvGraphicFramePr>
        <p:xfrm>
          <a:off x="1084937" y="2084679"/>
          <a:ext cx="5178785" cy="446143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EB595F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B595F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B595F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4027725">
                  <a:extLst>
                    <a:ext uri="{9D8B030D-6E8A-4147-A177-3AD203B41FA5}">
                      <a16:colId xmlns:a16="http://schemas.microsoft.com/office/drawing/2014/main" val="1537595283"/>
                    </a:ext>
                  </a:extLst>
                </a:gridCol>
                <a:gridCol w="1151060">
                  <a:extLst>
                    <a:ext uri="{9D8B030D-6E8A-4147-A177-3AD203B41FA5}">
                      <a16:colId xmlns:a16="http://schemas.microsoft.com/office/drawing/2014/main" val="1196765352"/>
                    </a:ext>
                  </a:extLst>
                </a:gridCol>
              </a:tblGrid>
              <a:tr h="34604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>
                          <a:solidFill>
                            <a:srgbClr val="FFFFFF"/>
                          </a:solidFill>
                          <a:effectLst/>
                        </a:rPr>
                        <a:t>Inwonersaantal</a:t>
                      </a:r>
                      <a:endParaRPr lang="nl-BE" sz="1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69641"/>
                  </a:ext>
                </a:extLst>
              </a:tr>
              <a:tr h="4616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3000 – 10.000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2922"/>
                  </a:ext>
                </a:extLst>
              </a:tr>
              <a:tr h="4259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&gt;10.000 – 15.000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25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91198"/>
                  </a:ext>
                </a:extLst>
              </a:tr>
              <a:tr h="465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&gt;15.000 – 20.000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13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4861293"/>
                  </a:ext>
                </a:extLst>
              </a:tr>
              <a:tr h="340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&gt;20.000 – 25.000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413863"/>
                  </a:ext>
                </a:extLst>
              </a:tr>
              <a:tr h="481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lvl="0"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&gt;26.000 – 35.000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42743"/>
                  </a:ext>
                </a:extLst>
              </a:tr>
              <a:tr h="346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&gt;35.000 – 45.500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569805"/>
                  </a:ext>
                </a:extLst>
              </a:tr>
              <a:tr h="4122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&gt;60.000 – 100 000 (centrumsteden)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962478"/>
                  </a:ext>
                </a:extLst>
              </a:tr>
              <a:tr h="427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&gt;100 000 – 530 000 (centrumsteden)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929881"/>
                  </a:ext>
                </a:extLst>
              </a:tr>
              <a:tr h="346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Tweetalig taalgebied Brussel-Hoofdstad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623874"/>
                  </a:ext>
                </a:extLst>
              </a:tr>
              <a:tr h="346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Totaal 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1800" b="1" i="0">
                          <a:solidFill>
                            <a:srgbClr val="000000"/>
                          </a:solidFill>
                          <a:effectLst/>
                        </a:rPr>
                        <a:t>132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616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65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61AF84-D27F-451E-B817-E987D7D89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900" b="1" i="0" u="none" strike="noStrike" kern="1200" cap="none" spc="0" normalizeH="0" baseline="0" noProof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│</a:t>
            </a:r>
            <a:fld id="{B263F6C6-2226-4286-8995-C42CB1E7C290}" type="slidenum">
              <a:rPr kumimoji="0" lang="nl-BE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BE" sz="9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2C7958-B81E-4C54-B768-666A9919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Trekkers/indieners lopende projecten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3117A3E-03E8-4431-B7FE-7ABEEFE37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37" y="19800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1800" b="0" i="0" u="none" strike="noStrike" kern="1200" cap="none" spc="0" normalizeH="0" baseline="0" noProof="0">
              <a:ln>
                <a:noFill/>
              </a:ln>
              <a:solidFill>
                <a:srgbClr val="3736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3EA10811-1ABE-411C-9EAA-D532E0C3A197}"/>
              </a:ext>
            </a:extLst>
          </p:cNvPr>
          <p:cNvGraphicFramePr>
            <a:graphicFrameLocks noGrp="1"/>
          </p:cNvGraphicFramePr>
          <p:nvPr/>
        </p:nvGraphicFramePr>
        <p:xfrm>
          <a:off x="1084937" y="1757674"/>
          <a:ext cx="6711526" cy="4019672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EB595F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B595F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B595F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4630106">
                  <a:extLst>
                    <a:ext uri="{9D8B030D-6E8A-4147-A177-3AD203B41FA5}">
                      <a16:colId xmlns:a16="http://schemas.microsoft.com/office/drawing/2014/main" val="1537595283"/>
                    </a:ext>
                  </a:extLst>
                </a:gridCol>
                <a:gridCol w="2081420">
                  <a:extLst>
                    <a:ext uri="{9D8B030D-6E8A-4147-A177-3AD203B41FA5}">
                      <a16:colId xmlns:a16="http://schemas.microsoft.com/office/drawing/2014/main" val="1196765352"/>
                    </a:ext>
                  </a:extLst>
                </a:gridCol>
              </a:tblGrid>
              <a:tr h="30726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dirty="0">
                          <a:solidFill>
                            <a:srgbClr val="FFFFFF"/>
                          </a:solidFill>
                          <a:effectLst/>
                        </a:rPr>
                        <a:t>Indieners​</a:t>
                      </a:r>
                      <a:endParaRPr lang="nl-BE" sz="20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469641"/>
                  </a:ext>
                </a:extLst>
              </a:tr>
              <a:tr h="4099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</a:rPr>
                        <a:t>Lokaal bestuur​</a:t>
                      </a:r>
                      <a:endParaRPr lang="nl-BE" sz="20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 dirty="0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2922"/>
                  </a:ext>
                </a:extLst>
              </a:tr>
              <a:tr h="3782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</a:rPr>
                        <a:t>Welzijns- of zorgorganisatie​</a:t>
                      </a:r>
                      <a:endParaRPr lang="nl-BE" sz="20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 dirty="0">
                          <a:solidFill>
                            <a:srgbClr val="000000"/>
                          </a:solidFill>
                          <a:effectLst/>
                        </a:rPr>
                        <a:t>73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91198"/>
                  </a:ext>
                </a:extLst>
              </a:tr>
              <a:tr h="427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457200" lvl="1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Publiek WZC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562779"/>
                  </a:ext>
                </a:extLst>
              </a:tr>
              <a:tr h="427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457200" lvl="1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Privaat WZC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4678361"/>
                  </a:ext>
                </a:extLst>
              </a:tr>
              <a:tr h="427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457200" lvl="1" algn="l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Publiek LDC </a:t>
                      </a:r>
                      <a:endParaRPr lang="nl-BE" sz="2000" b="0" i="0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42743"/>
                  </a:ext>
                </a:extLst>
              </a:tr>
              <a:tr h="307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457200" lvl="1" algn="l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Privaat LDC </a:t>
                      </a:r>
                      <a:endParaRPr lang="nl-BE" sz="2000" b="0" i="0" kern="120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569805"/>
                  </a:ext>
                </a:extLst>
              </a:tr>
              <a:tr h="307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457200" lvl="1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Andere welzijns-of zorgorganisaties</a:t>
                      </a:r>
                    </a:p>
                  </a:txBody>
                  <a:tcPr marL="83150" marR="83150" marT="41575" marB="41575" anchor="ctr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marL="0" lvl="0" algn="l" defTabSz="914400" rtl="0" eaLnBrk="1" fontAlgn="base" latinLnBrk="0" hangingPunct="1"/>
                      <a:r>
                        <a:rPr lang="nl-BE" sz="2000" b="0" i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962478"/>
                  </a:ext>
                </a:extLst>
              </a:tr>
              <a:tr h="307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</a:rPr>
                        <a:t>ELZ</a:t>
                      </a:r>
                      <a:endParaRPr lang="nl-BE" sz="20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dirty="0">
                          <a:solidFill>
                            <a:srgbClr val="000000"/>
                          </a:solidFill>
                          <a:effectLst/>
                        </a:rPr>
                        <a:t>6​ </a:t>
                      </a:r>
                      <a:endParaRPr lang="nl-BE" sz="20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929881"/>
                  </a:ext>
                </a:extLst>
              </a:tr>
              <a:tr h="307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 dirty="0">
                          <a:solidFill>
                            <a:srgbClr val="000000"/>
                          </a:solidFill>
                          <a:effectLst/>
                        </a:rPr>
                        <a:t>Totaal </a:t>
                      </a:r>
                      <a:endParaRPr lang="nl-BE" sz="20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landersArtSerif-Regular"/>
                        </a:defRPr>
                      </a:lvl9pPr>
                    </a:lstStyle>
                    <a:p>
                      <a:pPr algn="l" rtl="0" fontAlgn="base"/>
                      <a:r>
                        <a:rPr lang="nl-BE" sz="2000" b="1" i="0" dirty="0">
                          <a:solidFill>
                            <a:srgbClr val="000000"/>
                          </a:solidFill>
                          <a:effectLst/>
                        </a:rPr>
                        <a:t>132</a:t>
                      </a:r>
                    </a:p>
                  </a:txBody>
                  <a:tcPr marL="83150" marR="83150" marT="41575" marB="41575">
                    <a:lnL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B595F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3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6903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e_Zorgzamebuurten_logorechts">
  <a:themeElements>
    <a:clrScheme name="DWVG-2021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657F00"/>
      </a:accent1>
      <a:accent2>
        <a:srgbClr val="373636"/>
      </a:accent2>
      <a:accent3>
        <a:srgbClr val="127FA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DepWVG_breedbeeld_calibri_2021.potx" id="{E48F9D0E-6836-44D1-BF31-C1F72FDA7832}" vid="{83E26688-610F-43C6-B104-D3F0E0CD393E}"/>
    </a:ext>
  </a:extLst>
</a:theme>
</file>

<file path=ppt/theme/theme3.xml><?xml version="1.0" encoding="utf-8"?>
<a:theme xmlns:a="http://schemas.openxmlformats.org/drawingml/2006/main" name="Presentatie_Zorgzamebuurten_titelpagina's">
  <a:themeElements>
    <a:clrScheme name="DepWVG">
      <a:dk1>
        <a:sysClr val="windowText" lastClr="000000"/>
      </a:dk1>
      <a:lt1>
        <a:sysClr val="window" lastClr="FFFFFF"/>
      </a:lt1>
      <a:dk2>
        <a:srgbClr val="8BAE00"/>
      </a:dk2>
      <a:lt2>
        <a:srgbClr val="EEECE1"/>
      </a:lt2>
      <a:accent1>
        <a:srgbClr val="8BAE00"/>
      </a:accent1>
      <a:accent2>
        <a:srgbClr val="23789C"/>
      </a:accent2>
      <a:accent3>
        <a:srgbClr val="C63131"/>
      </a:accent3>
      <a:accent4>
        <a:srgbClr val="C68031"/>
      </a:accent4>
      <a:accent5>
        <a:srgbClr val="FFE615"/>
      </a:accent5>
      <a:accent6>
        <a:srgbClr val="443939"/>
      </a:accent6>
      <a:hlink>
        <a:srgbClr val="0000FF"/>
      </a:hlink>
      <a:folHlink>
        <a:srgbClr val="800080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DepWVG_breedbeeld_calibri_2021.potx" id="{E48F9D0E-6836-44D1-BF31-C1F72FDA7832}" vid="{D34DE2DF-2836-4BD5-B9DF-84005500CF25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62A26D8ACEFB41AE20E36E812AE4FF" ma:contentTypeVersion="17" ma:contentTypeDescription="Een nieuw document maken." ma:contentTypeScope="" ma:versionID="cd701805d691417a83ee3b1ccdfbdd2e">
  <xsd:schema xmlns:xsd="http://www.w3.org/2001/XMLSchema" xmlns:xs="http://www.w3.org/2001/XMLSchema" xmlns:p="http://schemas.microsoft.com/office/2006/metadata/properties" xmlns:ns2="1926bdfc-fe79-4237-9e10-fa8dd4d42c78" xmlns:ns3="c04812c8-f446-44a4-a8c1-3f24b53725c5" targetNamespace="http://schemas.microsoft.com/office/2006/metadata/properties" ma:root="true" ma:fieldsID="f85b1d68e917595e85a7d99dc15485d0" ns2:_="" ns3:_="">
    <xsd:import namespace="1926bdfc-fe79-4237-9e10-fa8dd4d42c78"/>
    <xsd:import namespace="c04812c8-f446-44a4-a8c1-3f24b53725c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6bdfc-fe79-4237-9e10-fa8dd4d42c7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4e4048-c75a-4de2-9c2e-7ad38f2c60da}" ma:internalName="TaxCatchAll" ma:showField="CatchAllData" ma:web="1926bdfc-fe79-4237-9e10-fa8dd4d42c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812c8-f446-44a4-a8c1-3f24b53725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bf58e264-457d-46de-81b7-d93083f90f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04812c8-f446-44a4-a8c1-3f24b53725c5">
      <Terms xmlns="http://schemas.microsoft.com/office/infopath/2007/PartnerControls"/>
    </lcf76f155ced4ddcb4097134ff3c332f>
    <TaxCatchAll xmlns="1926bdfc-fe79-4237-9e10-fa8dd4d42c78" xsi:nil="true"/>
  </documentManagement>
</p:properties>
</file>

<file path=customXml/itemProps1.xml><?xml version="1.0" encoding="utf-8"?>
<ds:datastoreItem xmlns:ds="http://schemas.openxmlformats.org/officeDocument/2006/customXml" ds:itemID="{DD420104-C857-4F28-A835-9600CCE3DE8D}"/>
</file>

<file path=customXml/itemProps2.xml><?xml version="1.0" encoding="utf-8"?>
<ds:datastoreItem xmlns:ds="http://schemas.openxmlformats.org/officeDocument/2006/customXml" ds:itemID="{C9C58A2F-D8F5-4C5F-B084-B7567E6599ED}"/>
</file>

<file path=customXml/itemProps3.xml><?xml version="1.0" encoding="utf-8"?>
<ds:datastoreItem xmlns:ds="http://schemas.openxmlformats.org/officeDocument/2006/customXml" ds:itemID="{CAE63F16-4717-4FE5-BE67-0021DBE01064}"/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1558</Words>
  <Application>Microsoft Office PowerPoint</Application>
  <PresentationFormat>Breedbeeld</PresentationFormat>
  <Paragraphs>302</Paragraphs>
  <Slides>20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FlandersArtSans-Regular</vt:lpstr>
      <vt:lpstr>FlandersArtSerif-Regular</vt:lpstr>
      <vt:lpstr>Roboto</vt:lpstr>
      <vt:lpstr>Times New Roman</vt:lpstr>
      <vt:lpstr>Kantoorthema</vt:lpstr>
      <vt:lpstr>Presentatie_Zorgzamebuurten_logorechts</vt:lpstr>
      <vt:lpstr>Presentatie_Zorgzamebuurten_titelpagina's</vt:lpstr>
      <vt:lpstr>Zorgzame Buurten: Een bottom-up model voor geïntegreerde zorg en welzijn?</vt:lpstr>
      <vt:lpstr>Agenda</vt:lpstr>
      <vt:lpstr>Wat is een zorgzame buurt?</vt:lpstr>
      <vt:lpstr>Waarom een Beleid Zorgzame Buurten?</vt:lpstr>
      <vt:lpstr>Waarom een Beleid Zorgzame Buurten?</vt:lpstr>
      <vt:lpstr>Beleid Zorgzame Buurten</vt:lpstr>
      <vt:lpstr>Projectoproepen</vt:lpstr>
      <vt:lpstr>Projecten situeren zich gemeentelijk binnen volgende inwonersaantallen </vt:lpstr>
      <vt:lpstr>Trekkers/indieners lopende projecten</vt:lpstr>
      <vt:lpstr>Trekkers/indieners lopende projecten</vt:lpstr>
      <vt:lpstr>Netwerken lopende projecten </vt:lpstr>
      <vt:lpstr>Beleid Zorgzame Buurten</vt:lpstr>
      <vt:lpstr>Beleid Zorgzame Buurten</vt:lpstr>
      <vt:lpstr>Beleid Zorgzame Buurten</vt:lpstr>
      <vt:lpstr>Projecten – voorbeelden</vt:lpstr>
      <vt:lpstr>PowerPoint-presentatie</vt:lpstr>
      <vt:lpstr>PowerPoint-presentatie</vt:lpstr>
      <vt:lpstr>PowerPoint-presentatie</vt:lpstr>
      <vt:lpstr>PowerPoint-presentatie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Zorgcongres 2023 Zorgzame Buurten</dc:title>
  <dc:creator>D'hondt Bert</dc:creator>
  <cp:lastModifiedBy>D'hondt Bert</cp:lastModifiedBy>
  <cp:revision>1</cp:revision>
  <dcterms:created xsi:type="dcterms:W3CDTF">2023-09-11T07:53:21Z</dcterms:created>
  <dcterms:modified xsi:type="dcterms:W3CDTF">2023-09-12T13:38:32Z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0x010100B362A26D8ACEFB41AE20E36E812AE4FF</vt:lpwstr>
  </property>
</Properties>
</file>